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318" r:id="rId7"/>
    <p:sldId id="261" r:id="rId8"/>
    <p:sldId id="367" r:id="rId9"/>
    <p:sldId id="260" r:id="rId10"/>
    <p:sldId id="362" r:id="rId11"/>
    <p:sldId id="269" r:id="rId12"/>
    <p:sldId id="365" r:id="rId13"/>
    <p:sldId id="293" r:id="rId14"/>
    <p:sldId id="368" r:id="rId15"/>
    <p:sldId id="369" r:id="rId16"/>
    <p:sldId id="371" r:id="rId17"/>
    <p:sldId id="372" r:id="rId18"/>
    <p:sldId id="370" r:id="rId19"/>
    <p:sldId id="373" r:id="rId20"/>
    <p:sldId id="375" r:id="rId21"/>
    <p:sldId id="376" r:id="rId22"/>
    <p:sldId id="377" r:id="rId23"/>
    <p:sldId id="378" r:id="rId24"/>
  </p:sldIdLst>
  <p:sldSz cx="24377650" cy="13716000"/>
  <p:notesSz cx="6858000" cy="9144000"/>
  <p:embeddedFontLst>
    <p:embeddedFont>
      <p:font typeface="Montserrat" panose="02000505000000020004"/>
      <p:regular r:id="rId29"/>
    </p:embeddedFont>
    <p:embeddedFont>
      <p:font typeface="微软雅黑" panose="020B0503020204020204" charset="-122"/>
      <p:regular r:id="rId30"/>
    </p:embeddedFont>
    <p:embeddedFont>
      <p:font typeface="Arial Black" panose="020B0A04020102020204" charset="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du-Zhangyi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6" name="Shape 1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17" name="Shape 13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6" name="Shape 1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17" name="Shape 13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6" name="Shape 1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17" name="Shape 13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FDB8B-7D06-4ED0-8263-372E4FA376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201" name="Shape 1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293" name="Shape 1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5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5963" y="12712700"/>
            <a:ext cx="5484971" cy="730250"/>
          </a:xfrm>
        </p:spPr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5097" y="12712700"/>
            <a:ext cx="8227457" cy="7302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16715" y="12712700"/>
            <a:ext cx="5484971" cy="730250"/>
          </a:xfrm>
        </p:spPr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  <a:endParaRPr lang="en-US" sz="1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  <a:endParaRPr lang="en-US" sz="1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microsoft.com/office/2007/relationships/media" Target="../media/audio1.wav"/><Relationship Id="rId7" Type="http://schemas.openxmlformats.org/officeDocument/2006/relationships/audio" Target="../media/audio1.wav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2.jpe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5"/>
            </p:custDataLst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6"/>
            </p:custDataLst>
          </p:nvPr>
        </p:nvGrpSpPr>
        <p:grpSpPr>
          <a:xfrm>
            <a:off x="6995096" y="3741948"/>
            <a:ext cx="17284065" cy="9707245"/>
            <a:chOff x="5760652" y="3081764"/>
            <a:chExt cx="21371651" cy="12002961"/>
          </a:xfrm>
        </p:grpSpPr>
        <p:sp>
          <p:nvSpPr>
            <p:cNvPr id="28" name="Shape 28"/>
            <p:cNvSpPr txBox="1"/>
            <p:nvPr/>
          </p:nvSpPr>
          <p:spPr>
            <a:xfrm>
              <a:off x="5760652" y="6260149"/>
              <a:ext cx="12844662" cy="641801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138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多核</a:t>
              </a:r>
              <a:r>
                <a:rPr lang="en-US" altLang="zh-CN" sz="138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CPU</a:t>
              </a:r>
              <a:endParaRPr lang="en-US" altLang="zh-CN" sz="13800" b="0" i="0" u="none" strike="noStrike" cap="none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138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进程调度</a:t>
              </a:r>
              <a:endParaRPr lang="zh-CN" altLang="en-US" sz="13800" b="0" i="0" u="none" strike="noStrike" cap="none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20470101" y="12119121"/>
              <a:ext cx="6662202" cy="296560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20051532 </a:t>
              </a:r>
              <a:r>
                <a:rPr lang="zh-CN" altLang="en-US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张义</a:t>
              </a:r>
              <a:endPara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20041328</a:t>
              </a:r>
              <a:r>
                <a:rPr lang="en-US" altLang="zh-CN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 </a:t>
              </a:r>
              <a:r>
                <a:rPr lang="zh-CN" altLang="en-US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严璐恒</a:t>
              </a:r>
              <a:endPara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altLang="zh-CN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20051533 </a:t>
              </a:r>
              <a:r>
                <a:rPr lang="zh-CN" altLang="en-US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郑广豪</a:t>
              </a:r>
              <a:endPara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19052102</a:t>
              </a:r>
              <a:r>
                <a:rPr lang="en-US" altLang="zh-CN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 </a:t>
              </a:r>
              <a:r>
                <a:rPr lang="zh-CN" altLang="en-US" sz="2800" b="1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蒋潇逸</a:t>
              </a:r>
              <a:endPara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11480142" y="3081764"/>
              <a:ext cx="1469390" cy="26937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816" y="103616"/>
                  </a:moveTo>
                  <a:lnTo>
                    <a:pt x="59972" y="68483"/>
                  </a:lnTo>
                  <a:lnTo>
                    <a:pt x="59894" y="68477"/>
                  </a:lnTo>
                  <a:cubicBezTo>
                    <a:pt x="59916" y="68372"/>
                    <a:pt x="60000" y="68288"/>
                    <a:pt x="60000" y="68183"/>
                  </a:cubicBezTo>
                  <a:cubicBezTo>
                    <a:pt x="60000" y="66672"/>
                    <a:pt x="57766" y="65455"/>
                    <a:pt x="55000" y="65455"/>
                  </a:cubicBezTo>
                  <a:lnTo>
                    <a:pt x="11938" y="65455"/>
                  </a:lnTo>
                  <a:lnTo>
                    <a:pt x="48605" y="5455"/>
                  </a:lnTo>
                  <a:lnTo>
                    <a:pt x="88055" y="5455"/>
                  </a:lnTo>
                  <a:lnTo>
                    <a:pt x="63533" y="45500"/>
                  </a:lnTo>
                  <a:lnTo>
                    <a:pt x="63594" y="45511"/>
                  </a:lnTo>
                  <a:cubicBezTo>
                    <a:pt x="63427" y="45783"/>
                    <a:pt x="63283" y="46061"/>
                    <a:pt x="63283" y="46361"/>
                  </a:cubicBezTo>
                  <a:cubicBezTo>
                    <a:pt x="63283" y="47872"/>
                    <a:pt x="65522" y="49088"/>
                    <a:pt x="68283" y="49088"/>
                  </a:cubicBezTo>
                  <a:lnTo>
                    <a:pt x="106638" y="49088"/>
                  </a:lnTo>
                  <a:cubicBezTo>
                    <a:pt x="106638" y="49088"/>
                    <a:pt x="52816" y="103616"/>
                    <a:pt x="52816" y="103616"/>
                  </a:cubicBezTo>
                  <a:close/>
                  <a:moveTo>
                    <a:pt x="120000" y="46361"/>
                  </a:moveTo>
                  <a:cubicBezTo>
                    <a:pt x="120000" y="44855"/>
                    <a:pt x="117761" y="43638"/>
                    <a:pt x="115000" y="43638"/>
                  </a:cubicBezTo>
                  <a:lnTo>
                    <a:pt x="75227" y="43638"/>
                  </a:lnTo>
                  <a:lnTo>
                    <a:pt x="99744" y="3588"/>
                  </a:lnTo>
                  <a:lnTo>
                    <a:pt x="99688" y="3577"/>
                  </a:lnTo>
                  <a:cubicBezTo>
                    <a:pt x="99855" y="3305"/>
                    <a:pt x="100000" y="3027"/>
                    <a:pt x="100000" y="2727"/>
                  </a:cubicBezTo>
                  <a:cubicBezTo>
                    <a:pt x="100000" y="1222"/>
                    <a:pt x="97766" y="0"/>
                    <a:pt x="95000" y="0"/>
                  </a:cubicBezTo>
                  <a:lnTo>
                    <a:pt x="45005" y="0"/>
                  </a:lnTo>
                  <a:cubicBezTo>
                    <a:pt x="42794" y="0"/>
                    <a:pt x="40977" y="794"/>
                    <a:pt x="40316" y="1872"/>
                  </a:cubicBezTo>
                  <a:lnTo>
                    <a:pt x="40255" y="1861"/>
                  </a:lnTo>
                  <a:lnTo>
                    <a:pt x="261" y="67316"/>
                  </a:lnTo>
                  <a:lnTo>
                    <a:pt x="316" y="67333"/>
                  </a:lnTo>
                  <a:cubicBezTo>
                    <a:pt x="150" y="67600"/>
                    <a:pt x="0" y="67877"/>
                    <a:pt x="0" y="68183"/>
                  </a:cubicBezTo>
                  <a:cubicBezTo>
                    <a:pt x="0" y="69688"/>
                    <a:pt x="2238" y="70911"/>
                    <a:pt x="5000" y="70911"/>
                  </a:cubicBezTo>
                  <a:lnTo>
                    <a:pt x="49416" y="70911"/>
                  </a:lnTo>
                  <a:lnTo>
                    <a:pt x="40033" y="116972"/>
                  </a:lnTo>
                  <a:lnTo>
                    <a:pt x="40111" y="116977"/>
                  </a:lnTo>
                  <a:cubicBezTo>
                    <a:pt x="40088" y="117077"/>
                    <a:pt x="40000" y="117166"/>
                    <a:pt x="40000" y="117272"/>
                  </a:cubicBezTo>
                  <a:cubicBezTo>
                    <a:pt x="40000" y="118777"/>
                    <a:pt x="42238" y="120000"/>
                    <a:pt x="45005" y="120000"/>
                  </a:cubicBezTo>
                  <a:cubicBezTo>
                    <a:pt x="47022" y="120000"/>
                    <a:pt x="48672" y="119333"/>
                    <a:pt x="49444" y="118388"/>
                  </a:cubicBezTo>
                  <a:lnTo>
                    <a:pt x="49544" y="118416"/>
                  </a:lnTo>
                  <a:lnTo>
                    <a:pt x="119538" y="47505"/>
                  </a:lnTo>
                  <a:lnTo>
                    <a:pt x="119516" y="47500"/>
                  </a:lnTo>
                  <a:cubicBezTo>
                    <a:pt x="119816" y="47150"/>
                    <a:pt x="120000" y="46772"/>
                    <a:pt x="120000" y="46361"/>
                  </a:cubicBezTo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000" b="0" i="0" u="none" strike="noStrike" cap="none">
                <a:solidFill>
                  <a:srgbClr val="0E0E0E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2" name="PA_AudioMachine - Breath and Life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864974" y="-413718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/>
        </p:nvSpPr>
        <p:spPr>
          <a:xfrm>
            <a:off x="0" y="0"/>
            <a:ext cx="24423368" cy="13716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666"/>
                </a:srgbClr>
              </a:gs>
              <a:gs pos="100000">
                <a:srgbClr val="000000">
                  <a:alpha val="6666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40" name="Shape 740"/>
          <p:cNvSpPr txBox="1"/>
          <p:nvPr/>
        </p:nvSpPr>
        <p:spPr>
          <a:xfrm>
            <a:off x="2494280" y="1571625"/>
            <a:ext cx="19879310" cy="37299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dk2"/>
                </a:solidFill>
                <a:latin typeface="Arial Black" panose="020B0A04020102020204" charset="0"/>
                <a:ea typeface="Montserrat" panose="02000505000000020004"/>
                <a:cs typeface="Arial Black" panose="020B0A04020102020204" charset="0"/>
                <a:sym typeface="Montserrat" panose="02000505000000020004"/>
              </a:rPr>
              <a:t>让这类函数正确工作的方法是加锁（locking）。这里只需要一个互斥锁（即pthread_mutex_t m;），然后在函数开始时调用lock(&amp;m)，在结束时调用unlock(&amp;m)，确保代码的执行如预期。我们会看到，这里依然有问题，尤其是性能方面。具体来说，随着CPU数量的增加，访问同步共享的数据结构会变得很慢。</a:t>
            </a:r>
            <a:endParaRPr lang="en-US" sz="4000">
              <a:solidFill>
                <a:schemeClr val="dk2"/>
              </a:solidFill>
              <a:latin typeface="Arial Black" panose="020B0A04020102020204" charset="0"/>
              <a:ea typeface="Montserrat" panose="02000505000000020004"/>
              <a:cs typeface="Arial Black" panose="020B0A04020102020204" charset="0"/>
              <a:sym typeface="Montserrat" panose="02000505000000020004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330348" y="463540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</a:t>
            </a:r>
            <a:r>
              <a:rPr lang="en-US" altLang="zh-CN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CPU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环境下进程的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同步</a:t>
            </a:r>
            <a:endParaRPr lang="zh-CN" alt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Shape 740"/>
          <p:cNvSpPr txBox="1"/>
          <p:nvPr/>
        </p:nvSpPr>
        <p:spPr>
          <a:xfrm>
            <a:off x="545465" y="5441950"/>
            <a:ext cx="13072110" cy="72097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为了更具体，我们设想这样的代码序列，用于删除共享链表的一个元素，如图所示。假设两个CPU上的不同线程同时进入这个函数。如果线程1执行第一行，会将head的当前值存入它的tmp变量。如果线程2接着也执行第一行，它也会将同样的head值存入它自己的私有tmp变量（tmp在栈上分配，因此每个线程都有自己的私有存储）。因此，两个线程会尝试删除同一个链表头，而不是每个线程移除一个元素，这导致了各种问题（比如在第4行重复释放头元素，以及可能两次返回同一个数据）</a:t>
            </a:r>
            <a:endParaRPr lang="en-US" sz="40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6335" y="5772785"/>
            <a:ext cx="10253980" cy="6547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6885" y="892810"/>
            <a:ext cx="10723880" cy="20904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处理器</a:t>
            </a: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亲和度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</a:t>
            </a: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pu_affinity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3229261"/>
            <a:ext cx="17072610" cy="3482340"/>
            <a:chOff x="3276791" y="4309396"/>
            <a:chExt cx="17072610" cy="3482340"/>
          </a:xfrm>
        </p:grpSpPr>
        <p:sp>
          <p:nvSpPr>
            <p:cNvPr id="278" name="Shape 278"/>
            <p:cNvSpPr txBox="1"/>
            <p:nvPr/>
          </p:nvSpPr>
          <p:spPr>
            <a:xfrm>
              <a:off x="4102926" y="5041551"/>
              <a:ext cx="16246475" cy="275018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一个进程在某个CPU上运行时，会在该CPU的缓存中维护许多状态。下次该进程在相同CPU上运行时，由于缓存中的数据而执行得更快</a:t>
              </a:r>
              <a:r>
                <a:rPr lang="zh-CN" altLang="en-US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，CPU cache命中率就</a:t>
              </a:r>
              <a:r>
                <a:rPr lang="zh-CN" altLang="en-US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高了</a:t>
              </a:r>
              <a:r>
                <a:rPr lang="en-US" sz="2400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。相反，在不同的CPU上执行，会由于需要重新加载数据而很慢（好在硬件保证的缓存一致性可以保证正确执行）。因此多处理器调度应该考虑到这种缓存亲和性，并尽可能将进程保持在同一个CPU上。</a:t>
              </a:r>
              <a:endParaRPr lang="en-US" sz="2400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2926" y="4309396"/>
              <a:ext cx="8494395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什么是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处理器亲和度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3695891" y="6492874"/>
            <a:ext cx="17072610" cy="6391275"/>
            <a:chOff x="3276791" y="4309396"/>
            <a:chExt cx="17072610" cy="6391275"/>
          </a:xfrm>
        </p:grpSpPr>
        <p:sp>
          <p:nvSpPr>
            <p:cNvPr id="282" name="Shape 282"/>
            <p:cNvSpPr txBox="1"/>
            <p:nvPr/>
          </p:nvSpPr>
          <p:spPr>
            <a:xfrm>
              <a:off x="4102926" y="5027581"/>
              <a:ext cx="16246475" cy="567309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软亲和性 </a:t>
              </a:r>
              <a:r>
                <a:rPr lang="zh-CN" altLang="en-US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：</a:t>
              </a:r>
              <a:r>
                <a:rPr lang="en-US" sz="2400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进程要在指定的 CPU 上尽量长时间地运行而不被迁移到其他处理器，Linux 内核进程调度器天生就具有被称为 软 CPU 亲和性 的特性，这意味着进程通常不会在处理器之间频繁迁移。这种状态正是我们希望的，因为进程迁移的频率小就意味着产生的负载小。</a:t>
              </a:r>
              <a:endParaRPr lang="en-US" sz="2400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硬亲和性：简单来说就是利用linux内核提供给用户的API，强行将进程或者线程绑定到某一个指定的cpu核运行。</a:t>
              </a:r>
              <a:endParaRPr lang="en-US" sz="2400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在linux内核中，所有的进程都有一个相关的数据结构，称为 task_struct。这个结构非常重要，原因有很多；其中与亲和性相关度最高的是 cpus_allowed 位掩码。这个位掩码由 n 位组成，与系统中的 n 个逻辑处理器一一对应。 具有 4 个物理 CPU 的系统可以有 4 位。如果这些 CPU 都启用了超线程，那么这个系统就有一个 8 位的位掩码。 如果为给定的进程设置了给定的位，那么这个进程就可以在相关的 CPU 上运行。因此，如果一个进程可以在任何 CPU 上运行，并且能够根据需要在处理器之间进行迁移，那么位掩码就全是 1。实际上，这就是 Linux 中进程的缺省状态</a:t>
              </a:r>
              <a:r>
                <a:rPr lang="zh-CN" altLang="en-US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。</a:t>
              </a:r>
              <a:endParaRPr lang="zh-CN" altLang="en-US" sz="2400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4102926" y="4309396"/>
              <a:ext cx="7329170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Linux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中亲和度的使用</a:t>
              </a:r>
              <a:r>
                <a:rPr lang="en-US" altLang="zh-CN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-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缺省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状态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6885" y="892810"/>
            <a:ext cx="10723880" cy="20904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系统负载均衡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</a:t>
            </a: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pu_affinity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3229261"/>
            <a:ext cx="17072610" cy="2640330"/>
            <a:chOff x="3276791" y="4309396"/>
            <a:chExt cx="17072610" cy="2640330"/>
          </a:xfrm>
        </p:grpSpPr>
        <p:sp>
          <p:nvSpPr>
            <p:cNvPr id="278" name="Shape 278"/>
            <p:cNvSpPr txBox="1"/>
            <p:nvPr/>
          </p:nvSpPr>
          <p:spPr>
            <a:xfrm>
              <a:off x="4102926" y="5041551"/>
              <a:ext cx="16246475" cy="190817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sz="2400">
                  <a:solidFill>
                    <a:schemeClr val="bg2"/>
                  </a:solidFill>
                  <a:latin typeface="Montserrat" panose="02000505000000020004"/>
                  <a:cs typeface="Montserrat" panose="02000505000000020004"/>
                  <a:sym typeface="Montserrat" panose="02000505000000020004"/>
                </a:rPr>
                <a:t>负载平衡设法将负载平均分配到SMP系统的所有处理器，这个概念很好理解。需要注意的是，对于有些系统他们的处理器具有私有的可执行进程的队列，负载平衡是必须的，如何将一个进程分配到哪一个处理器的私有队列。对于另外一些系统具有公共队列，那么负载平衡就没有必要了，因为处理器一旦空闲，就会从公共就绪队列中取走一个就绪进程。</a:t>
              </a:r>
              <a:endParaRPr sz="2400">
                <a:solidFill>
                  <a:schemeClr val="bg2"/>
                </a:solidFill>
                <a:latin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2926" y="4309396"/>
              <a:ext cx="8494395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什么是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系统负载均衡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3695891" y="6016624"/>
            <a:ext cx="17072610" cy="6391275"/>
            <a:chOff x="3276791" y="4309396"/>
            <a:chExt cx="17072610" cy="6391275"/>
          </a:xfrm>
        </p:grpSpPr>
        <p:sp>
          <p:nvSpPr>
            <p:cNvPr id="282" name="Shape 282"/>
            <p:cNvSpPr txBox="1"/>
            <p:nvPr/>
          </p:nvSpPr>
          <p:spPr>
            <a:xfrm>
              <a:off x="4102926" y="5027581"/>
              <a:ext cx="16246475" cy="567309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bg2"/>
                  </a:solidFill>
                  <a:latin typeface="Montserrat" panose="02000505000000020004"/>
                  <a:cs typeface="Montserrat" panose="02000505000000020004"/>
                  <a:sym typeface="Montserrat" panose="02000505000000020004"/>
                </a:rPr>
                <a:t>PELT</a:t>
              </a:r>
              <a:r>
                <a:rPr lang="zh-CN" altLang="en-US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：</a:t>
              </a:r>
              <a:endParaRPr lang="zh-CN" altLang="en-US" sz="2400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altLang="zh-CN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1.PELT 即 per-entrity load tracing，用来统计各个TASK 实体的负载情况；</a:t>
              </a:r>
              <a:endParaRPr lang="en-US" altLang="zh-CN" sz="2400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altLang="zh-CN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2.负载：负载是一个瞬时量，即表示在某一个时间点，runnable状态的task对CPU造成的压力；</a:t>
              </a:r>
              <a:endParaRPr lang="en-US" altLang="zh-CN" sz="2400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altLang="zh-CN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3.CPU使用率：是一个累积量，表示一段时间内某个task占用总时间片的比例；</a:t>
              </a:r>
              <a:endParaRPr lang="en-US" altLang="zh-CN" sz="2400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altLang="zh-CN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4.</a:t>
              </a:r>
              <a:r>
                <a:rPr lang="zh-CN" altLang="en-US" sz="2400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公式：</a:t>
              </a:r>
              <a:r>
                <a:rPr lang="en-US" altLang="zh-CN" sz="2400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L = L0 + L1*y + L2 * y2 + L3*y3 + … + L32*y32 + …     Ln = Ln-1 * y + L0</a:t>
              </a:r>
              <a:endParaRPr lang="en-US" altLang="zh-CN" sz="2400">
                <a:solidFill>
                  <a:schemeClr val="bg2"/>
                </a:solidFill>
                <a:latin typeface="Arial Black" panose="020B0A04020102020204" charset="0"/>
                <a:ea typeface="宋体" panose="02010600030101010101" pitchFamily="2" charset="-122"/>
                <a:cs typeface="Arial Black" panose="020B0A04020102020204" charset="0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altLang="zh-CN" sz="2400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5.</a:t>
              </a:r>
              <a:r>
                <a:rPr lang="zh-CN" altLang="en-US" sz="2400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算法思想：</a:t>
              </a:r>
              <a:r>
                <a:rPr lang="en-US" altLang="zh-CN" sz="2400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计算当前周期内的CPU使用率作为负载</a:t>
              </a:r>
              <a:r>
                <a:rPr lang="zh-CN" altLang="en-US" sz="2400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；</a:t>
              </a:r>
              <a:r>
                <a:rPr lang="en-US" altLang="zh-CN" sz="2400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添加衰减因子，即某周期的负载值对CPU的影响随周期进行逐步减小</a:t>
              </a:r>
              <a:r>
                <a:rPr lang="zh-CN" altLang="en-US" sz="2400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；</a:t>
              </a:r>
              <a:r>
                <a:rPr lang="en-US" altLang="zh-CN" sz="2400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task 实体对于CPU的影响为，每个周期负载影响值的累加</a:t>
              </a:r>
              <a:endParaRPr lang="en-US" altLang="zh-CN" sz="2400">
                <a:solidFill>
                  <a:schemeClr val="bg2"/>
                </a:solidFill>
                <a:latin typeface="Arial Black" panose="020B0A04020102020204" charset="0"/>
                <a:ea typeface="宋体" panose="02010600030101010101" pitchFamily="2" charset="-122"/>
                <a:cs typeface="Arial Black" panose="020B0A04020102020204" charset="0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endParaRPr lang="en-US" altLang="zh-CN" sz="2400">
                <a:solidFill>
                  <a:schemeClr val="bg2"/>
                </a:solidFill>
                <a:latin typeface="Arial Black" panose="020B0A04020102020204" charset="0"/>
                <a:ea typeface="宋体" panose="02010600030101010101" pitchFamily="2" charset="-122"/>
                <a:cs typeface="Arial Black" panose="020B0A04020102020204" charset="0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endParaRPr lang="en-US" altLang="zh-CN" sz="2400">
                <a:solidFill>
                  <a:schemeClr val="bg2"/>
                </a:solidFill>
                <a:latin typeface="Arial Black" panose="020B0A04020102020204" charset="0"/>
                <a:ea typeface="宋体" panose="02010600030101010101" pitchFamily="2" charset="-122"/>
                <a:cs typeface="Arial Black" panose="020B0A04020102020204" charset="0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endParaRPr lang="en-US" altLang="zh-CN" sz="2400">
                <a:solidFill>
                  <a:schemeClr val="bg2"/>
                </a:solidFill>
                <a:latin typeface="Arial Black" panose="020B0A04020102020204" charset="0"/>
                <a:ea typeface="宋体" panose="02010600030101010101" pitchFamily="2" charset="-122"/>
                <a:cs typeface="Arial Black" panose="020B0A04020102020204" charset="0"/>
                <a:sym typeface="Montserrat" panose="02000505000000020004"/>
              </a:endParaRPr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4102926" y="4309396"/>
              <a:ext cx="7329170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如何判断</a:t>
              </a:r>
              <a:r>
                <a:rPr lang="en-US" altLang="zh-CN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CPU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是否忙或者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闲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12983845" y="2715260"/>
            <a:ext cx="6998970" cy="34188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简单地复用单处理器调度的基本架构，将所有需要调度的工作放入一个单独的队列中</a:t>
            </a:r>
            <a:r>
              <a:rPr lang="zh-CN" altLang="en-US" sz="2400" b="1">
                <a:solidFill>
                  <a:srgbClr val="0E0E0E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，这个方法最大的优点是简单。它不需要太多修改，就可以将原有的策略用于多个CPU，选择最适合的工作来运行（例如，如果有两个CPU，它可能选择两个最合适的工作）。</a:t>
            </a:r>
            <a:endParaRPr lang="zh-CN" altLang="en-US" sz="2400" b="1">
              <a:solidFill>
                <a:srgbClr val="0E0E0E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2983845" y="1456690"/>
            <a:ext cx="11007725" cy="584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单队列多处理器调度</a:t>
            </a:r>
            <a:endParaRPr lang="en-US" sz="3200" b="1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（Single Queue Multiprocessor Scheduling，SQMS）</a:t>
            </a:r>
            <a:endParaRPr lang="en-US" sz="3200" b="1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12983210" y="8066405"/>
            <a:ext cx="6999605" cy="52431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在MQMS中，基本调度框架包含多个调度队列，每个队列可以使用不同的调度规则，比如轮转或其他任何可能的算法。当一个工作进入系统后，系统会依照一些启发性规则（如随机或选择较空的队列）将其放入某个调度队列。这样一来，每个CPU调度之间相互独立，就避免了单队列的方式中由于数据共享及同步带来的问题。</a:t>
            </a:r>
            <a:endParaRPr lang="en-US" sz="2400" b="1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12983845" y="6807835"/>
            <a:ext cx="11007725" cy="584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多队列多处理器调度</a:t>
            </a:r>
            <a:endParaRPr lang="en-US" sz="3200" b="1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（Multi-Queue Multiprocessor Scheduling，MQMS）</a:t>
            </a:r>
            <a:endParaRPr lang="en-US" sz="3200" b="1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53" name="Shape 453"/>
          <p:cNvSpPr txBox="1"/>
          <p:nvPr/>
        </p:nvSpPr>
        <p:spPr>
          <a:xfrm>
            <a:off x="4173220" y="5269230"/>
            <a:ext cx="5717540" cy="21234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多核CPU</a:t>
            </a:r>
            <a:endParaRPr lang="en-US" sz="6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进程</a:t>
            </a: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调度算法</a:t>
            </a:r>
            <a:endParaRPr lang="en-US" sz="6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/>
        </p:nvSpPr>
        <p:spPr>
          <a:xfrm>
            <a:off x="22225" y="0"/>
            <a:ext cx="24377649" cy="13716000"/>
          </a:xfrm>
          <a:prstGeom prst="rect">
            <a:avLst/>
          </a:prstGeom>
          <a:solidFill>
            <a:schemeClr val="lt1">
              <a:alpha val="9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83" name="Shape 683"/>
          <p:cNvSpPr txBox="1"/>
          <p:nvPr/>
        </p:nvSpPr>
        <p:spPr>
          <a:xfrm>
            <a:off x="7059631" y="1874341"/>
            <a:ext cx="10249922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单队列多处理器调度</a:t>
            </a:r>
            <a:endParaRPr lang="en-US" sz="6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>
                <a:solidFill>
                  <a:srgbClr val="0E0E0E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（</a:t>
            </a:r>
            <a:r>
              <a:rPr lang="en-US" sz="66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SQMS</a:t>
            </a:r>
            <a:r>
              <a:rPr lang="zh-CN" altLang="en-US" sz="6600" b="1">
                <a:solidFill>
                  <a:srgbClr val="0E0E0E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）</a:t>
            </a:r>
            <a:endParaRPr lang="zh-CN" altLang="en-US" sz="6600" b="1">
              <a:solidFill>
                <a:srgbClr val="0E0E0E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4830612" y="4421396"/>
            <a:ext cx="14761417" cy="1279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简单地复用单处理器调度的基本架构，将所有需要调度的工作放入一个单独的队列中，这个方法最大的优点是简单。它不需要太多修改，就可以将原有的策略用于多个CPU，选择最适合的工作来运行（例如，如果有两个CPU，它可能选择两个最合适的工作）。</a:t>
            </a:r>
            <a:endParaRPr lang="en-US" sz="2400" b="1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686" name="Shape 686"/>
          <p:cNvGrpSpPr/>
          <p:nvPr/>
        </p:nvGrpSpPr>
        <p:grpSpPr>
          <a:xfrm>
            <a:off x="3401946" y="7069798"/>
            <a:ext cx="1307712" cy="783392"/>
            <a:chOff x="1775548" y="1990598"/>
            <a:chExt cx="621122" cy="372086"/>
          </a:xfrm>
        </p:grpSpPr>
        <p:sp>
          <p:nvSpPr>
            <p:cNvPr id="687" name="Shape 687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11533220" y="6903872"/>
            <a:ext cx="1307712" cy="1141166"/>
            <a:chOff x="6885153" y="7021097"/>
            <a:chExt cx="621122" cy="542017"/>
          </a:xfrm>
        </p:grpSpPr>
        <p:cxnSp>
          <p:nvCxnSpPr>
            <p:cNvPr id="690" name="Shape 690"/>
            <p:cNvCxnSpPr/>
            <p:nvPr/>
          </p:nvCxnSpPr>
          <p:spPr>
            <a:xfrm>
              <a:off x="6973050" y="7129503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Shape 691"/>
            <p:cNvCxnSpPr/>
            <p:nvPr/>
          </p:nvCxnSpPr>
          <p:spPr>
            <a:xfrm>
              <a:off x="6973050" y="7229115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Shape 692"/>
            <p:cNvCxnSpPr/>
            <p:nvPr/>
          </p:nvCxnSpPr>
          <p:spPr>
            <a:xfrm>
              <a:off x="6973050" y="7328731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3" name="Shape 693"/>
            <p:cNvSpPr/>
            <p:nvPr/>
          </p:nvSpPr>
          <p:spPr>
            <a:xfrm>
              <a:off x="6885153" y="7021097"/>
              <a:ext cx="621122" cy="542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486" y="93464"/>
                  </a:moveTo>
                  <a:lnTo>
                    <a:pt x="119871" y="93464"/>
                  </a:lnTo>
                  <a:lnTo>
                    <a:pt x="119871" y="0"/>
                  </a:lnTo>
                  <a:lnTo>
                    <a:pt x="0" y="0"/>
                  </a:lnTo>
                  <a:lnTo>
                    <a:pt x="0" y="93464"/>
                  </a:lnTo>
                  <a:lnTo>
                    <a:pt x="32633" y="93464"/>
                  </a:lnTo>
                  <a:lnTo>
                    <a:pt x="32633" y="119852"/>
                  </a:lnTo>
                  <a:lnTo>
                    <a:pt x="59486" y="93464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19906179" y="6748800"/>
            <a:ext cx="1054803" cy="1350893"/>
            <a:chOff x="8218224" y="8245764"/>
            <a:chExt cx="500997" cy="641631"/>
          </a:xfrm>
        </p:grpSpPr>
        <p:cxnSp>
          <p:nvCxnSpPr>
            <p:cNvPr id="695" name="Shape 695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6" name="Shape 696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698" name="Shape 698"/>
          <p:cNvSpPr txBox="1"/>
          <p:nvPr/>
        </p:nvSpPr>
        <p:spPr>
          <a:xfrm>
            <a:off x="1187450" y="9190355"/>
            <a:ext cx="5736590" cy="4006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为了保证在多CPU上正常运行，调度程序的开发者需要在代码中通过加锁（locking）来保证原子性，如上所述。在SQMS访问单个队列时（如寻找下一个运行的工作），锁确保得到正确的结果。</a:t>
            </a:r>
            <a:endParaRPr lang="en-US" sz="24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锁</a:t>
            </a:r>
            <a:r>
              <a:rPr lang="zh-CN" alt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会</a:t>
            </a: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带来</a:t>
            </a:r>
            <a:r>
              <a:rPr lang="zh-CN" alt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一定的</a:t>
            </a: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性能损失，尤其是随着系统中的CPU数增加时。</a:t>
            </a:r>
            <a:endParaRPr lang="en-US" sz="24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1555251" y="8437042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缺乏可扩展性</a:t>
            </a:r>
            <a:endParaRPr lang="en-US"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01" name="Shape 701"/>
          <p:cNvSpPr txBox="1"/>
          <p:nvPr/>
        </p:nvSpPr>
        <p:spPr>
          <a:xfrm>
            <a:off x="9069070" y="8434705"/>
            <a:ext cx="7259955" cy="584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处理器</a:t>
            </a:r>
            <a:r>
              <a:rPr lang="en-US"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亲和性</a:t>
            </a:r>
            <a:r>
              <a:rPr lang="zh-CN" altLang="en-US" sz="3200">
                <a:solidFill>
                  <a:srgbClr val="0E0E0E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（引入亲和度机制</a:t>
            </a:r>
            <a:r>
              <a:rPr lang="zh-CN" altLang="en-US" sz="3200">
                <a:solidFill>
                  <a:srgbClr val="0E0E0E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解决）</a:t>
            </a:r>
            <a:endParaRPr lang="zh-CN" altLang="en-US" sz="3200">
              <a:solidFill>
                <a:srgbClr val="0E0E0E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02" name="Shape 702"/>
          <p:cNvSpPr txBox="1"/>
          <p:nvPr/>
        </p:nvSpPr>
        <p:spPr>
          <a:xfrm>
            <a:off x="17944639" y="9190257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优势是能够从单CPU调度程序很简单地发展而来</a:t>
            </a:r>
            <a:r>
              <a:rPr lang="zh-CN" altLang="en-US" sz="24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且</a:t>
            </a:r>
            <a:r>
              <a:rPr lang="zh-CN" altLang="en-US" sz="24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负载均衡较好。</a:t>
            </a:r>
            <a:endParaRPr lang="zh-CN" altLang="en-US" sz="2400" b="1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根据定义，它只有一个队列。然而，它的扩展性不好（由于同步开销有限），并且不能很好地保证缓存亲和度。</a:t>
            </a:r>
            <a:endParaRPr lang="zh-CN" altLang="en-US" sz="2400" b="1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03" name="Shape 703"/>
          <p:cNvSpPr txBox="1"/>
          <p:nvPr/>
        </p:nvSpPr>
        <p:spPr>
          <a:xfrm>
            <a:off x="17842973" y="8437042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简单且</a:t>
            </a:r>
            <a:r>
              <a:rPr lang="zh-CN" altLang="en-US" sz="3200" b="1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负载均衡</a:t>
            </a:r>
            <a:endParaRPr lang="zh-CN" altLang="en-US" sz="3200" b="1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704" name="Shape 704"/>
          <p:cNvCxnSpPr/>
          <p:nvPr/>
        </p:nvCxnSpPr>
        <p:spPr>
          <a:xfrm>
            <a:off x="8648167" y="6482715"/>
            <a:ext cx="7091742" cy="0"/>
          </a:xfrm>
          <a:prstGeom prst="straightConnector1">
            <a:avLst/>
          </a:prstGeom>
          <a:noFill/>
          <a:ln w="952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0940" y="9296400"/>
            <a:ext cx="7286625" cy="742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830" y="10316210"/>
            <a:ext cx="3680460" cy="238633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649835" y="10316210"/>
            <a:ext cx="3679200" cy="238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/>
        </p:nvSpPr>
        <p:spPr>
          <a:xfrm>
            <a:off x="1776793" y="4847437"/>
            <a:ext cx="4004441" cy="252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25" name="Shape 1325"/>
          <p:cNvSpPr txBox="1"/>
          <p:nvPr/>
        </p:nvSpPr>
        <p:spPr>
          <a:xfrm>
            <a:off x="1776793" y="5528707"/>
            <a:ext cx="4004441" cy="19264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在MQMS中，基本调度框架包含多个调度队列，每个队列可以使用不同的调度规则，比如轮转或其他任何可能的算法。当一个工作进入系统后，系统会依照一些启发性规则（如随机或选择较空的队列）将其放入某个调度队列。这样一来，每个CPU调度之间相互独立，就避免了单队列的方式中由于数据共享及同步带来的问题。</a:t>
            </a:r>
            <a:endParaRPr lang="en-US"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endParaRPr lang="en-US"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34" name="Shape 1334"/>
          <p:cNvSpPr txBox="1"/>
          <p:nvPr/>
        </p:nvSpPr>
        <p:spPr>
          <a:xfrm>
            <a:off x="7696200" y="5665470"/>
            <a:ext cx="5436870" cy="19265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例如，假设系统中有两个CPU（CPU 0和CPU 1）。这时一些工作进入系统：A、B、C和D。由于每个CPU都有自己的调度队列，操作系统需要决定每个工作放入哪个队列。可能像这样做：</a:t>
            </a:r>
            <a:endParaRPr lang="en-US"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35" name="Shape 1335"/>
          <p:cNvSpPr txBox="1"/>
          <p:nvPr/>
        </p:nvSpPr>
        <p:spPr>
          <a:xfrm>
            <a:off x="1679564" y="1741986"/>
            <a:ext cx="1205810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</a:t>
            </a: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队列多处理器调度（</a:t>
            </a: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MQMS）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37" name="Shape 1337"/>
          <p:cNvSpPr txBox="1"/>
          <p:nvPr/>
        </p:nvSpPr>
        <p:spPr>
          <a:xfrm>
            <a:off x="1776181" y="2971566"/>
            <a:ext cx="8755185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正是由于单队列调度程序的这些问题，有些系统使用了多队列的方案，比如每个CPU一个队列。我们称之为多队列多处理器调度</a:t>
            </a:r>
            <a:r>
              <a:rPr lang="zh-CN" altLang="en-US" sz="2000" b="1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。</a:t>
            </a:r>
            <a:endParaRPr lang="zh-CN" altLang="en-US" sz="2000" b="1">
              <a:solidFill>
                <a:schemeClr val="bg2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0975" y="6355080"/>
            <a:ext cx="7985760" cy="1005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9916160"/>
            <a:ext cx="10652760" cy="1744980"/>
          </a:xfrm>
          <a:prstGeom prst="rect">
            <a:avLst/>
          </a:prstGeom>
        </p:spPr>
      </p:pic>
      <p:sp>
        <p:nvSpPr>
          <p:cNvPr id="4" name="Shape 1334"/>
          <p:cNvSpPr txBox="1"/>
          <p:nvPr/>
        </p:nvSpPr>
        <p:spPr>
          <a:xfrm>
            <a:off x="17080865" y="9734550"/>
            <a:ext cx="5885815" cy="19265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根据不同队列的调度策略，每个CPU从两个工作中选择，决定谁将运行。例如，利用轮转，调度结果可能如</a:t>
            </a:r>
            <a:r>
              <a:rPr lang="zh-CN" alt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图</a:t>
            </a:r>
            <a:r>
              <a:rPr 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所示：</a:t>
            </a:r>
            <a:endParaRPr lang="en-US"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/>
        </p:nvSpPr>
        <p:spPr>
          <a:xfrm>
            <a:off x="1776793" y="4847437"/>
            <a:ext cx="4004441" cy="252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25" name="Shape 1325"/>
          <p:cNvSpPr txBox="1"/>
          <p:nvPr/>
        </p:nvSpPr>
        <p:spPr>
          <a:xfrm>
            <a:off x="1776793" y="5528707"/>
            <a:ext cx="4004441" cy="19264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QMS比SQMS有明显的优势，它天生更具有可扩展性。队列的数量会随着CPU的增加而增加，因此锁和缓存争用的开销不是大问题。此外，MQMS天生具有良好的缓存亲和度。所有工作都保持在固定的CPU上，因而可以很好地利用缓存数据。</a:t>
            </a:r>
            <a:endParaRPr lang="en-US"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34" name="Shape 1334"/>
          <p:cNvSpPr txBox="1"/>
          <p:nvPr/>
        </p:nvSpPr>
        <p:spPr>
          <a:xfrm>
            <a:off x="8117205" y="5665470"/>
            <a:ext cx="5436870" cy="19265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但是，如果稍加注意，你可能会发现有一个新问题（这在多队列的方法中是根本的），即负载不均（load imbalance）。假定和上面设定一样（4个工作，2个CPU），但假设一个工作（如C）这时执行完毕。现在调度队列如下：</a:t>
            </a:r>
            <a:endParaRPr lang="en-US"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35" name="Shape 1335"/>
          <p:cNvSpPr txBox="1"/>
          <p:nvPr/>
        </p:nvSpPr>
        <p:spPr>
          <a:xfrm>
            <a:off x="1679564" y="1741986"/>
            <a:ext cx="1205810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</a:t>
            </a: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队列多处理器调度（</a:t>
            </a: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MQMS）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37" name="Shape 1337"/>
          <p:cNvSpPr txBox="1"/>
          <p:nvPr/>
        </p:nvSpPr>
        <p:spPr>
          <a:xfrm>
            <a:off x="1776181" y="2971566"/>
            <a:ext cx="8755185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正是由于单队列调度程序的这些问题，有些系统使用了多队列的方案，比如每个CPU一个队列。我们称之为多队列多处理器调度</a:t>
            </a:r>
            <a:r>
              <a:rPr lang="zh-CN" altLang="en-US" sz="2000" b="1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。</a:t>
            </a:r>
            <a:endParaRPr lang="zh-CN" altLang="en-US" sz="2000" b="1">
              <a:solidFill>
                <a:schemeClr val="bg2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" name="Shape 1334"/>
          <p:cNvSpPr txBox="1"/>
          <p:nvPr/>
        </p:nvSpPr>
        <p:spPr>
          <a:xfrm>
            <a:off x="16814165" y="10418445"/>
            <a:ext cx="5885815" cy="19265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如果对系统中每个队列都执行轮转调度策略，会获得如下调度结果：</a:t>
            </a:r>
            <a:endParaRPr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74140" y="6334760"/>
            <a:ext cx="8625840" cy="1257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10" y="10418445"/>
            <a:ext cx="8557895" cy="1542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/>
        </p:nvSpPr>
        <p:spPr>
          <a:xfrm>
            <a:off x="1679638" y="2626842"/>
            <a:ext cx="4004441" cy="252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25" name="Shape 1325"/>
          <p:cNvSpPr txBox="1"/>
          <p:nvPr/>
        </p:nvSpPr>
        <p:spPr>
          <a:xfrm>
            <a:off x="1679638" y="2878852"/>
            <a:ext cx="4004441" cy="19264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让工作移动，这种技术我们称为迁移（migration）。通过工作的跨CPU迁移，可以真正实现负载均衡。</a:t>
            </a:r>
            <a:endParaRPr lang="en-US"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35" name="Shape 1335"/>
          <p:cNvSpPr txBox="1"/>
          <p:nvPr/>
        </p:nvSpPr>
        <p:spPr>
          <a:xfrm>
            <a:off x="1679575" y="1096645"/>
            <a:ext cx="12071985" cy="1108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CN" sz="6600">
                <a:solidFill>
                  <a:schemeClr val="dk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MQMS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使用迁移实现负载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均衡</a:t>
            </a:r>
            <a:endParaRPr lang="zh-CN" altLang="en-US" sz="6600">
              <a:solidFill>
                <a:schemeClr val="dk2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Shape 1334"/>
          <p:cNvSpPr txBox="1"/>
          <p:nvPr/>
        </p:nvSpPr>
        <p:spPr>
          <a:xfrm>
            <a:off x="7151370" y="7854950"/>
            <a:ext cx="6769735" cy="3765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若</a:t>
            </a:r>
            <a:r>
              <a:rPr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A独自留在CPU 0上，B和D在CPU 1上交替运行。</a:t>
            </a:r>
            <a:r>
              <a:rPr lang="zh-CN" sz="2400" b="1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在这种情况下，单次迁移并不能解决问题。答案是不断地迁移一个或多个工作。一种可能的解决方案是不断切换工作，如下面的时间线所示。可以看到，开始的时候A独享CPU 0，B和D在CPU 1。一些时间片后，B迁移到CPU 0与A竞争，D则独享CPU 1一段时间。这样就实现了负载均衡。</a:t>
            </a:r>
            <a:endParaRPr lang="zh-CN" sz="2400" b="1">
              <a:solidFill>
                <a:schemeClr val="bg2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" name="Shape 1334"/>
          <p:cNvSpPr txBox="1"/>
          <p:nvPr/>
        </p:nvSpPr>
        <p:spPr>
          <a:xfrm>
            <a:off x="14300200" y="4843145"/>
            <a:ext cx="8272145" cy="14077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在</a:t>
            </a:r>
            <a:r>
              <a:rPr lang="zh-CN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此前</a:t>
            </a:r>
            <a:r>
              <a:rPr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情况下，期望的迁移很容易理解：操作系统应该将B或D迁移到CPU0。这次工作迁移导致负载均衡，皆大欢喜。</a:t>
            </a:r>
            <a:endParaRPr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endParaRPr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endParaRPr sz="2400" b="1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4260" y="7854950"/>
            <a:ext cx="2933700" cy="12115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260" y="9327515"/>
            <a:ext cx="4130040" cy="10820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285" y="4508500"/>
            <a:ext cx="2887980" cy="9372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285" y="5588000"/>
            <a:ext cx="3726180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0200" y="10670540"/>
            <a:ext cx="9773920" cy="1687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6885" y="892810"/>
            <a:ext cx="12814935" cy="20904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sz="6600">
                <a:solidFill>
                  <a:schemeClr val="dk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系统如何决定发起这样的迁移？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3229261"/>
            <a:ext cx="17072610" cy="3482340"/>
            <a:chOff x="3276791" y="4309396"/>
            <a:chExt cx="17072610" cy="3482340"/>
          </a:xfrm>
        </p:grpSpPr>
        <p:sp>
          <p:nvSpPr>
            <p:cNvPr id="278" name="Shape 278"/>
            <p:cNvSpPr txBox="1"/>
            <p:nvPr/>
          </p:nvSpPr>
          <p:spPr>
            <a:xfrm>
              <a:off x="4102926" y="5041551"/>
              <a:ext cx="16246475" cy="275018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sz="2400">
                  <a:solidFill>
                    <a:schemeClr val="bg2"/>
                  </a:solidFill>
                  <a:latin typeface="Montserrat" panose="02000505000000020004"/>
                  <a:cs typeface="Montserrat" panose="02000505000000020004"/>
                  <a:sym typeface="Montserrat" panose="02000505000000020004"/>
                </a:rPr>
                <a:t>通过这种方法，工作量较少的（源）队列不定期地“偷看”其他（目标）队列是不是比自己的工作多。如果目标队列比源队列（显著地）更满，就从目标队列“窃取”一个或多个工作，实现负载均衡。</a:t>
              </a:r>
              <a:endParaRPr sz="2400">
                <a:solidFill>
                  <a:schemeClr val="bg2"/>
                </a:solidFill>
                <a:latin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2926" y="4309396"/>
              <a:ext cx="8494395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altLang="zh-CN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j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基本方法：工作窃取（work stealing）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3695891" y="5454649"/>
            <a:ext cx="17072610" cy="6391275"/>
            <a:chOff x="3276791" y="4309396"/>
            <a:chExt cx="17072610" cy="6391275"/>
          </a:xfrm>
        </p:grpSpPr>
        <p:sp>
          <p:nvSpPr>
            <p:cNvPr id="282" name="Shape 282"/>
            <p:cNvSpPr txBox="1"/>
            <p:nvPr/>
          </p:nvSpPr>
          <p:spPr>
            <a:xfrm>
              <a:off x="4102926" y="5027581"/>
              <a:ext cx="16246475" cy="567309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sz="2400">
                  <a:solidFill>
                    <a:schemeClr val="bg2"/>
                  </a:solidFill>
                  <a:latin typeface="Montserrat" panose="02000505000000020004"/>
                  <a:cs typeface="Montserrat" panose="02000505000000020004"/>
                  <a:sym typeface="Montserrat" panose="02000505000000020004"/>
                </a:rPr>
                <a:t>果太频繁地检查其他队列，就会带来较高的开销，可扩展性不好，而这是多队列调度最初的全部目标！相反，如果检查间隔太长，又可能会带来严重的负载不均。找到合适的阈值仍然是黑魔法，这在系统策略设计中很常见。</a:t>
              </a:r>
              <a:endParaRPr sz="2400">
                <a:solidFill>
                  <a:schemeClr val="bg2"/>
                </a:solidFill>
                <a:latin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4102926" y="4309396"/>
              <a:ext cx="7329170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工作窃取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的缺陷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6885" y="892810"/>
            <a:ext cx="10611485" cy="20904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Linux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社区目前采用的</a:t>
            </a:r>
            <a:endParaRPr lang="zh-CN" alt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三种多处理器调度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程序</a:t>
            </a:r>
            <a:endParaRPr lang="zh-CN" alt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3229261"/>
            <a:ext cx="17072610" cy="3482340"/>
            <a:chOff x="3276791" y="4309396"/>
            <a:chExt cx="17072610" cy="3482340"/>
          </a:xfrm>
        </p:grpSpPr>
        <p:sp>
          <p:nvSpPr>
            <p:cNvPr id="278" name="Shape 278"/>
            <p:cNvSpPr txBox="1"/>
            <p:nvPr/>
          </p:nvSpPr>
          <p:spPr>
            <a:xfrm>
              <a:off x="4102926" y="5041551"/>
              <a:ext cx="16246475" cy="275018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sz="2400">
                  <a:solidFill>
                    <a:schemeClr val="bg2"/>
                  </a:solidFill>
                  <a:latin typeface="Montserrat" panose="02000505000000020004"/>
                  <a:cs typeface="Montserrat" panose="02000505000000020004"/>
                  <a:sym typeface="Montserrat" panose="02000505000000020004"/>
                </a:rPr>
                <a:t>O(1)调度程序是基于优先级的（类似于之前介绍的</a:t>
              </a:r>
              <a:r>
                <a:rPr lang="zh-CN" sz="2400">
                  <a:solidFill>
                    <a:schemeClr val="bg2"/>
                  </a:solidFill>
                  <a:latin typeface="Montserrat" panose="02000505000000020004"/>
                  <a:cs typeface="Montserrat" panose="02000505000000020004"/>
                  <a:sym typeface="Montserrat" panose="02000505000000020004"/>
                </a:rPr>
                <a:t>多反馈队列调度算法</a:t>
              </a:r>
              <a:r>
                <a:rPr sz="2400">
                  <a:solidFill>
                    <a:schemeClr val="bg2"/>
                  </a:solidFill>
                  <a:latin typeface="Montserrat" panose="02000505000000020004"/>
                  <a:cs typeface="Montserrat" panose="02000505000000020004"/>
                  <a:sym typeface="Montserrat" panose="02000505000000020004"/>
                </a:rPr>
                <a:t>MLFQ），随时间推移改变进程的优先级，然后调度最高优先级进程，来实现各种调度目标。交互性得到了特别关注。</a:t>
              </a:r>
              <a:endParaRPr sz="2400">
                <a:solidFill>
                  <a:schemeClr val="bg2"/>
                </a:solidFill>
                <a:latin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2926" y="4309396"/>
              <a:ext cx="8494395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O(</a:t>
              </a:r>
              <a:r>
                <a:rPr lang="zh-CN" sz="3200">
                  <a:solidFill>
                    <a:schemeClr val="dk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（</a:t>
              </a:r>
              <a:r>
                <a:rPr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1</a:t>
              </a:r>
              <a:r>
                <a:rPr lang="zh-CN" sz="3200">
                  <a:solidFill>
                    <a:schemeClr val="dk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）</a:t>
              </a:r>
              <a:r>
                <a:rPr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)调度程序</a:t>
              </a:r>
              <a:endParaRPr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3695891" y="5454649"/>
            <a:ext cx="17072610" cy="1970405"/>
            <a:chOff x="3276791" y="4309396"/>
            <a:chExt cx="17072610" cy="1970405"/>
          </a:xfrm>
        </p:grpSpPr>
        <p:sp>
          <p:nvSpPr>
            <p:cNvPr id="282" name="Shape 282"/>
            <p:cNvSpPr txBox="1"/>
            <p:nvPr/>
          </p:nvSpPr>
          <p:spPr>
            <a:xfrm>
              <a:off x="4102926" y="5027581"/>
              <a:ext cx="16246475" cy="1252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sz="2400">
                  <a:solidFill>
                    <a:schemeClr val="bg2"/>
                  </a:solidFill>
                  <a:latin typeface="Montserrat" panose="02000505000000020004"/>
                  <a:cs typeface="Montserrat" panose="02000505000000020004"/>
                  <a:sym typeface="Montserrat" panose="02000505000000020004"/>
                </a:rPr>
                <a:t>CFS是确定的比例调度方法（类似之前介绍的步长调度）</a:t>
              </a:r>
              <a:endParaRPr sz="2400">
                <a:solidFill>
                  <a:schemeClr val="bg2"/>
                </a:solidFill>
                <a:latin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4102926" y="4309396"/>
              <a:ext cx="7329170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完全公平调度程序（CFS）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" name="Shape 281"/>
          <p:cNvGrpSpPr/>
          <p:nvPr/>
        </p:nvGrpSpPr>
        <p:grpSpPr>
          <a:xfrm>
            <a:off x="3695891" y="7680324"/>
            <a:ext cx="17072610" cy="1970405"/>
            <a:chOff x="3276791" y="4309396"/>
            <a:chExt cx="17072610" cy="1970405"/>
          </a:xfrm>
        </p:grpSpPr>
        <p:sp>
          <p:nvSpPr>
            <p:cNvPr id="3" name="Shape 282"/>
            <p:cNvSpPr txBox="1"/>
            <p:nvPr/>
          </p:nvSpPr>
          <p:spPr>
            <a:xfrm>
              <a:off x="4102926" y="5027581"/>
              <a:ext cx="16246475" cy="1252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sz="2400">
                  <a:solidFill>
                    <a:schemeClr val="bg2"/>
                  </a:solidFill>
                  <a:latin typeface="Montserrat" panose="02000505000000020004"/>
                  <a:cs typeface="Montserrat" panose="02000505000000020004"/>
                  <a:sym typeface="Montserrat" panose="02000505000000020004"/>
                </a:rPr>
                <a:t>BFS作为三个算法中唯一采用单队列的算法，也基于比例调度，但采用了更复杂的方案，称为最早最合适虚拟截止时间优先算法（EEVEF）</a:t>
              </a:r>
              <a:endParaRPr sz="2400">
                <a:solidFill>
                  <a:schemeClr val="bg2"/>
                </a:solidFill>
                <a:latin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" name="Shape 283"/>
            <p:cNvSpPr txBox="1"/>
            <p:nvPr/>
          </p:nvSpPr>
          <p:spPr>
            <a:xfrm>
              <a:off x="4102926" y="4309396"/>
              <a:ext cx="7329170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BF调度程序（BFS）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401" y="0"/>
            <a:ext cx="2057400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/>
        </p:nvSpPr>
        <p:spPr>
          <a:xfrm>
            <a:off x="1469390" y="528320"/>
            <a:ext cx="10206990" cy="65563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6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Q::;:::1</a:t>
            </a:r>
            <a:r>
              <a:rPr lang="zh-CN" altLang="en-US" sz="6600" dirty="0">
                <a:solidFill>
                  <a:srgbClr val="0E0E0E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：</a:t>
            </a:r>
            <a:r>
              <a:rPr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多核CPU环境下的进程调度算法有哪些</a:t>
            </a:r>
            <a:r>
              <a:rPr lang="zh-CN" sz="6600" dirty="0">
                <a:solidFill>
                  <a:srgbClr val="0E0E0E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？</a:t>
            </a:r>
            <a:endParaRPr lang="zh-CN" sz="6600" dirty="0">
              <a:solidFill>
                <a:srgbClr val="0E0E0E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zh-CN" sz="6600" dirty="0">
              <a:solidFill>
                <a:srgbClr val="0E0E0E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zh-CN" sz="6600" dirty="0">
              <a:solidFill>
                <a:srgbClr val="0E0E0E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Q2</a:t>
            </a:r>
            <a:r>
              <a:rPr lang="zh-CN" altLang="en-US" sz="6600" dirty="0">
                <a:solidFill>
                  <a:srgbClr val="0E0E0E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：</a:t>
            </a:r>
            <a:r>
              <a:rPr sz="66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与单核CPU环境下的进程调度有何不同？</a:t>
            </a:r>
            <a:endParaRPr sz="6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3696464" y="10147700"/>
            <a:ext cx="50976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4157525" y="10338936"/>
            <a:ext cx="40992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  <a:endParaRPr lang="en-US" sz="2400" b="0" i="0" u="none" strike="noStrike" cap="none">
              <a:solidFill>
                <a:schemeClr val="lt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18048" y="4758879"/>
            <a:ext cx="16672560" cy="4246245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34000"/>
              </a:prstClr>
            </a:outerShdw>
          </a:effectLst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995" spc="600" dirty="0">
                <a:latin typeface="微软雅黑" panose="020B0503020204020204" charset="-122"/>
                <a:ea typeface="微软雅黑" panose="020B0503020204020204" charset="-122"/>
              </a:rPr>
              <a:t>演讲结束 谢谢观看</a:t>
            </a:r>
            <a:endParaRPr lang="en-US" altLang="zh-CN" sz="14995" spc="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sz="6000" spc="600" dirty="0">
                <a:latin typeface="微软雅黑" panose="020B0503020204020204" charset="-122"/>
                <a:ea typeface="微软雅黑" panose="020B0503020204020204" charset="-122"/>
              </a:rPr>
              <a:t>多核CPU</a:t>
            </a:r>
            <a:endParaRPr sz="6000" spc="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sz="6000" spc="600" dirty="0">
                <a:latin typeface="微软雅黑" panose="020B0503020204020204" charset="-122"/>
                <a:ea typeface="微软雅黑" panose="020B0503020204020204" charset="-122"/>
              </a:rPr>
              <a:t>进程调度</a:t>
            </a:r>
            <a:endParaRPr sz="6000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18891186" y="11050798"/>
            <a:ext cx="5387975" cy="23983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20051532 </a:t>
            </a:r>
            <a:r>
              <a: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张义</a:t>
            </a:r>
            <a:endParaRPr lang="zh-CN" altLang="en-US" sz="2800" b="1" i="0" u="none" strike="noStrike" cap="none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20041328</a:t>
            </a:r>
            <a:r>
              <a:rPr lang="en-US" altLang="zh-CN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严璐恒</a:t>
            </a:r>
            <a:endParaRPr lang="zh-CN" altLang="en-US" sz="2800" b="1" i="0" u="none" strike="noStrike" cap="none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20051533 </a:t>
            </a:r>
            <a:r>
              <a: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郑广豪</a:t>
            </a:r>
            <a:endParaRPr lang="zh-CN" altLang="en-US" sz="2800" b="1" i="0" u="none" strike="noStrike" cap="none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19052102</a:t>
            </a:r>
            <a:r>
              <a:rPr lang="en-US" altLang="zh-CN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zh-CN" altLang="en-US" sz="2800" b="1" i="0" u="none" strike="noStrike" cap="none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蒋潇逸</a:t>
            </a:r>
            <a:endParaRPr lang="zh-CN" altLang="en-US" sz="2800" b="1" i="0" u="none" strike="noStrike" cap="none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zh-CN" altLang="en-US" sz="2800" b="1" i="0" u="none" strike="noStrike" cap="none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zh-CN" altLang="en-US" sz="2800" b="1" i="0" u="none" strike="noStrike" cap="none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/>
          <p:nvPr/>
        </p:nvSpPr>
        <p:spPr>
          <a:xfrm rot="-5400000">
            <a:off x="2541903" y="4468561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4" name="Shape 1204"/>
          <p:cNvSpPr/>
          <p:nvPr/>
        </p:nvSpPr>
        <p:spPr>
          <a:xfrm rot="-5400000">
            <a:off x="6465503" y="4468561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5" name="Shape 1205"/>
          <p:cNvSpPr/>
          <p:nvPr/>
        </p:nvSpPr>
        <p:spPr>
          <a:xfrm rot="-5400000">
            <a:off x="10389103" y="4468561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6" name="Shape 1206"/>
          <p:cNvSpPr/>
          <p:nvPr/>
        </p:nvSpPr>
        <p:spPr>
          <a:xfrm rot="-5400000">
            <a:off x="14312702" y="4468561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7" name="Shape 1207"/>
          <p:cNvSpPr/>
          <p:nvPr/>
        </p:nvSpPr>
        <p:spPr>
          <a:xfrm rot="-5400000">
            <a:off x="18236302" y="4468561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8" name="Shape 1208"/>
          <p:cNvSpPr txBox="1"/>
          <p:nvPr/>
        </p:nvSpPr>
        <p:spPr>
          <a:xfrm>
            <a:off x="7444671" y="1390005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MENU</a:t>
            </a:r>
            <a:endParaRPr lang="en-US" altLang="zh-CN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1" name="Shape 1211"/>
          <p:cNvSpPr txBox="1"/>
          <p:nvPr/>
        </p:nvSpPr>
        <p:spPr>
          <a:xfrm>
            <a:off x="3347720" y="8525510"/>
            <a:ext cx="2037715" cy="8407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从单核</a:t>
            </a:r>
            <a:r>
              <a:rPr lang="en-US" altLang="zh-CN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CPU</a:t>
            </a:r>
            <a:endParaRPr lang="en-US" altLang="zh-CN" sz="2400" b="1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调度算法</a:t>
            </a: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说起</a:t>
            </a:r>
            <a:endParaRPr lang="zh-CN" altLang="en-US" sz="2400" b="1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2" name="Shape 1212"/>
          <p:cNvSpPr txBox="1"/>
          <p:nvPr/>
        </p:nvSpPr>
        <p:spPr>
          <a:xfrm>
            <a:off x="2542752" y="9270022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先来先服务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调度算法</a:t>
            </a:r>
            <a:r>
              <a:rPr 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FCFS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、短作业优先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调度算法</a:t>
            </a:r>
            <a:r>
              <a:rPr lang="en-US" altLang="zh-CN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SJF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、高响应比优先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调度算法</a:t>
            </a:r>
            <a:r>
              <a:rPr lang="en-US" altLang="zh-CN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HRRF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、时间片轮转调度算法</a:t>
            </a:r>
            <a:r>
              <a:rPr lang="en-US" altLang="zh-CN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RR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、优先级调度算法、多级队列调度算法、多级反馈队列调度算法</a:t>
            </a:r>
            <a:r>
              <a:rPr 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endParaRPr 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3" name="Shape 1213"/>
          <p:cNvSpPr txBox="1"/>
          <p:nvPr/>
        </p:nvSpPr>
        <p:spPr>
          <a:xfrm>
            <a:off x="6654165" y="8525510"/>
            <a:ext cx="3274695" cy="16719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设计多核</a:t>
            </a:r>
            <a:r>
              <a:rPr lang="en-US" altLang="zh-CN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CPU</a:t>
            </a: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调度需</a:t>
            </a: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解决的</a:t>
            </a: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问题</a:t>
            </a:r>
            <a:endParaRPr lang="zh-CN" altLang="en-US" sz="2400" b="1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4" name="Shape 1214"/>
          <p:cNvSpPr txBox="1"/>
          <p:nvPr/>
        </p:nvSpPr>
        <p:spPr>
          <a:xfrm>
            <a:off x="6499225" y="9269730"/>
            <a:ext cx="3656965" cy="3615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多处理器架构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下缓存一致性</a:t>
            </a:r>
            <a:endParaRPr 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如何实现进程互斥与同步</a:t>
            </a:r>
            <a:endParaRPr lang="zh-CN" alt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缓存亲和度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问题</a:t>
            </a:r>
            <a:endParaRPr lang="zh-CN" alt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cache affinity</a:t>
            </a:r>
            <a:endParaRPr lang="zh-CN" alt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处理器的负载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均衡</a:t>
            </a:r>
            <a:endParaRPr lang="zh-CN" alt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endParaRPr 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endParaRPr 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5" name="Shape 1215"/>
          <p:cNvSpPr txBox="1"/>
          <p:nvPr/>
        </p:nvSpPr>
        <p:spPr>
          <a:xfrm>
            <a:off x="10580370" y="8525510"/>
            <a:ext cx="3273425" cy="2152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多核</a:t>
            </a:r>
            <a:r>
              <a:rPr lang="en-US" altLang="zh-CN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CPU</a:t>
            </a: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下</a:t>
            </a: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的</a:t>
            </a:r>
            <a:endParaRPr lang="zh-CN" altLang="en-US" sz="2400" b="1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调度</a:t>
            </a: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算法</a:t>
            </a:r>
            <a:endParaRPr lang="zh-CN" altLang="en-US" sz="2400" b="1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6" name="Shape 1216"/>
          <p:cNvSpPr txBox="1"/>
          <p:nvPr/>
        </p:nvSpPr>
        <p:spPr>
          <a:xfrm>
            <a:off x="10455175" y="9270022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单队列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调度算法</a:t>
            </a:r>
            <a:endParaRPr lang="zh-CN" alt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多队列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调度算法</a:t>
            </a:r>
            <a:endParaRPr lang="zh-CN" alt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7" name="Shape 1217"/>
          <p:cNvSpPr txBox="1"/>
          <p:nvPr/>
        </p:nvSpPr>
        <p:spPr>
          <a:xfrm>
            <a:off x="14504670" y="8525510"/>
            <a:ext cx="3273425" cy="4616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altLang="zh-CN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Linux</a:t>
            </a: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社区采用的三种多核调度</a:t>
            </a: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程序</a:t>
            </a:r>
            <a:endParaRPr lang="zh-CN" altLang="en-US" sz="2400" b="1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8" name="Shape 1218"/>
          <p:cNvSpPr txBox="1"/>
          <p:nvPr/>
        </p:nvSpPr>
        <p:spPr>
          <a:xfrm>
            <a:off x="14411385" y="9270022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O(1)调度程序、完全公平调度程序（CFS）以及BF调度程序（BFS）</a:t>
            </a:r>
            <a:endParaRPr lang="en-US" sz="22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9" name="Shape 1219"/>
          <p:cNvSpPr txBox="1"/>
          <p:nvPr/>
        </p:nvSpPr>
        <p:spPr>
          <a:xfrm>
            <a:off x="19040611" y="8525514"/>
            <a:ext cx="204895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24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总结</a:t>
            </a:r>
            <a:endParaRPr lang="zh-CN" altLang="en-US" sz="2400" b="1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20" name="Shape 1220"/>
          <p:cNvSpPr txBox="1"/>
          <p:nvPr/>
        </p:nvSpPr>
        <p:spPr>
          <a:xfrm>
            <a:off x="18367596" y="9270022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多核CPU环境下的进程调度算法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有哪些</a:t>
            </a: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？</a:t>
            </a:r>
            <a:endParaRPr lang="zh-CN" altLang="en-US" sz="2200">
              <a:solidFill>
                <a:schemeClr val="dk1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与单核CPU环境下的进程调度有何不同？</a:t>
            </a:r>
            <a:endParaRPr lang="zh-CN" altLang="en-US" sz="2200">
              <a:solidFill>
                <a:schemeClr val="dk1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endParaRPr lang="zh-CN" altLang="en-US" sz="2200">
              <a:solidFill>
                <a:schemeClr val="dk1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endParaRPr lang="zh-CN" altLang="en-US" sz="2200">
              <a:solidFill>
                <a:schemeClr val="dk1"/>
              </a:solidFill>
              <a:latin typeface="Montserrat" panose="02000505000000020004"/>
              <a:ea typeface="宋体" panose="02010600030101010101" pitchFamily="2" charset="-122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3945917" y="5626653"/>
            <a:ext cx="924298" cy="92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22" name="Shape 1222"/>
          <p:cNvSpPr/>
          <p:nvPr/>
        </p:nvSpPr>
        <p:spPr>
          <a:xfrm>
            <a:off x="7837886" y="5797328"/>
            <a:ext cx="924298" cy="5041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11839114" y="5589280"/>
            <a:ext cx="672218" cy="92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24" name="Shape 1224"/>
          <p:cNvSpPr/>
          <p:nvPr/>
        </p:nvSpPr>
        <p:spPr>
          <a:xfrm>
            <a:off x="15645850" y="5679200"/>
            <a:ext cx="924298" cy="7562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19686979" y="5600539"/>
            <a:ext cx="756245" cy="92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2749952" y="3870017"/>
            <a:ext cx="18877742" cy="9507220"/>
            <a:chOff x="2749952" y="3294803"/>
            <a:chExt cx="18877742" cy="9507220"/>
          </a:xfrm>
        </p:grpSpPr>
        <p:sp>
          <p:nvSpPr>
            <p:cNvPr id="103" name="Shape 103"/>
            <p:cNvSpPr txBox="1"/>
            <p:nvPr/>
          </p:nvSpPr>
          <p:spPr>
            <a:xfrm>
              <a:off x="2876952" y="4125383"/>
              <a:ext cx="4796790" cy="141160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先来的任务先被执行</a:t>
              </a: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护航效果convoy effect::::::::::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：其余进程在等待一个大进程释放CPU，可能导致CPU和设备的使用率变低</a:t>
              </a:r>
              <a:endParaRPr lang="zh-CN" altLang="en-US" sz="2000" b="1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2749952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先来先服务</a:t>
              </a: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调度算法</a:t>
              </a:r>
              <a:endParaRPr lang="zh-CN" altLang="en-US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altLang="zh-CN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(((FCFS</a:t>
              </a:r>
              <a:endParaRPr lang="en-US" altLang="zh-CN" sz="3200" b="1">
                <a:solidFill>
                  <a:schemeClr val="dk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9775592" y="4125383"/>
              <a:ext cx="4796155" cy="32213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选取CPU区间最短的任务执行</a:t>
              </a: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SJF算法常用于长期调度，控制多道程序设计的程度，平衡IO和CPU的组合进程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，但是不公平也没考虑任务紧迫程度。</a:t>
              </a: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抢占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式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：</a:t>
              </a: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如果有新到的进程的CPU时间比正在执行的进程的剩余时间短，则发生抢占</a:t>
              </a: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9623429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短作业优先</a:t>
              </a: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调度算法</a:t>
              </a:r>
              <a:endParaRPr lang="zh-CN" altLang="en-US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altLang="zh-CN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SJF</a:t>
              </a:r>
              <a:endParaRPr lang="en-US" altLang="zh-CN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16674071" y="4125489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每次都从后备队列中选择响应比最高的作业调入内存，</a:t>
              </a:r>
              <a:endParaRPr lang="zh-CN" alt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但每次调用都要计算响应比，增加开销，也没有考虑任务紧迫程度。</a:t>
              </a:r>
              <a:endParaRPr lang="zh-CN" alt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16573106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高响应比优先</a:t>
              </a: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调度算法</a:t>
              </a:r>
              <a:endParaRPr lang="zh-CN" altLang="en-US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altLang="zh-CN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HRRF</a:t>
              </a:r>
              <a:endParaRPr lang="en-US" altLang="zh-CN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2879492" y="9348258"/>
              <a:ext cx="4796155" cy="289941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CPU调度程序根据任务的优先级来选择谁先被分配到资源</a:t>
              </a: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inddefinite blocking/starvation(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：</a:t>
              </a: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某个低优先级进程会被 无穷等待</a:t>
              </a: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”老化” 技术： 随着进程等待时间的增加， 优先级随之增加</a:t>
              </a: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2749952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优先级</a:t>
              </a: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调度算法</a:t>
              </a:r>
              <a:endParaRPr lang="zh-CN" altLang="en-US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9776862" y="9348258"/>
              <a:ext cx="4796155" cy="345376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专门为分时系统设计的时间片技术</a:t>
              </a: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定义一个较小的时间单元</a:t>
              </a: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为每个进程分配不超过一个时间片的CPU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，</a:t>
              </a: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若进程在一个时间片里结束，则释放CPU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；</a:t>
              </a: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若进程不能在一个时间片里结束，还是要释放CPU，并进行上下文切换，将进程加入到就绪队列的尾部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。</a:t>
              </a:r>
              <a:endParaRPr lang="zh-CN" altLang="en-US" sz="2000" b="1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9623429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时间片轮转调度算法</a:t>
              </a:r>
              <a:endParaRPr lang="zh-CN" altLang="en-US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altLang="zh-CN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RR</a:t>
              </a:r>
              <a:endParaRPr lang="en-US" altLang="zh-CN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16674867" y="9348893"/>
              <a:ext cx="4796155" cy="319405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多级队列调度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：</a:t>
              </a:r>
              <a:r>
                <a:rPr lang="en-US" sz="2000" b="1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队列分成多个独立的队列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，每个队列都有自己的独立调度算法，各队列间优先级也不同。</a:t>
              </a:r>
              <a:endParaRPr lang="zh-CN" altLang="en-US" sz="2000" b="1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多级反馈队列调度</a:t>
              </a:r>
              <a:r>
                <a:rPr lang="en-US" altLang="zh-CN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::</a:t>
              </a:r>
              <a:r>
                <a:rPr lang="zh-CN" altLang="en-US" sz="2000" b="1">
                  <a:solidFill>
                    <a:schemeClr val="dk1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：设置多个就绪队列，各队列内部按时间片轮转算法调度，各队列之间采用抢占式优先级算法调度。</a:t>
              </a:r>
              <a:endParaRPr lang="zh-CN" altLang="en-US" sz="2000" b="1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endParaRPr lang="en-US" sz="2000" b="1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16573106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多级队列、多级</a:t>
              </a:r>
              <a:r>
                <a:rPr lang="zh-CN" alt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反馈队列</a:t>
              </a:r>
              <a:endParaRPr lang="zh-CN" altLang="en-US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zh-CN" altLang="en-US" sz="32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128" name="Shape 128"/>
          <p:cNvSpPr txBox="1"/>
          <p:nvPr/>
        </p:nvSpPr>
        <p:spPr>
          <a:xfrm>
            <a:off x="5321458" y="1390005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单核</a:t>
            </a:r>
            <a:r>
              <a:rPr lang="en-US" altLang="zh-CN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CPU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环境下的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调度算法</a:t>
            </a:r>
            <a:endParaRPr lang="zh-CN" alt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/>
          <p:nvPr/>
        </p:nvSpPr>
        <p:spPr>
          <a:xfrm rot="-5400000">
            <a:off x="2351981" y="5412368"/>
            <a:ext cx="3380742" cy="279400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96" name="Shape 1296"/>
          <p:cNvSpPr/>
          <p:nvPr/>
        </p:nvSpPr>
        <p:spPr>
          <a:xfrm rot="-5400000">
            <a:off x="13213942" y="5412367"/>
            <a:ext cx="3380742" cy="279400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97" name="Shape 1297"/>
          <p:cNvSpPr/>
          <p:nvPr/>
        </p:nvSpPr>
        <p:spPr>
          <a:xfrm rot="-5400000">
            <a:off x="7782961" y="5412368"/>
            <a:ext cx="3380742" cy="279400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98" name="Shape 1298"/>
          <p:cNvSpPr/>
          <p:nvPr/>
        </p:nvSpPr>
        <p:spPr>
          <a:xfrm rot="-5400000">
            <a:off x="18644924" y="5412367"/>
            <a:ext cx="3380742" cy="279400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280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99" name="Shape 1299"/>
          <p:cNvSpPr txBox="1"/>
          <p:nvPr/>
        </p:nvSpPr>
        <p:spPr>
          <a:xfrm>
            <a:off x="4090670" y="2174240"/>
            <a:ext cx="15607665" cy="1108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设计多核</a:t>
            </a:r>
            <a:r>
              <a:rPr lang="en-US" altLang="zh-CN" sz="66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CPU</a:t>
            </a:r>
            <a:r>
              <a:rPr lang="zh-CN" altLang="en-US" sz="66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调度需解决的问题</a:t>
            </a:r>
            <a:endParaRPr lang="en-US" sz="6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00" name="Shape 1300"/>
          <p:cNvSpPr txBox="1"/>
          <p:nvPr/>
        </p:nvSpPr>
        <p:spPr>
          <a:xfrm>
            <a:off x="8313420" y="1713865"/>
            <a:ext cx="7750810" cy="3384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zh-CN" altLang="en-US" sz="20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对称多处理</a:t>
            </a:r>
            <a:r>
              <a:rPr lang="en-US" sz="20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sysmmetric multiprocessing, SMP</a:t>
            </a:r>
            <a:endParaRPr lang="en-US" sz="2000" b="1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02" name="Shape 1302"/>
          <p:cNvSpPr/>
          <p:nvPr/>
        </p:nvSpPr>
        <p:spPr>
          <a:xfrm>
            <a:off x="3684787" y="6348475"/>
            <a:ext cx="754233" cy="10370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0000"/>
                </a:moveTo>
                <a:cubicBezTo>
                  <a:pt x="47572" y="60000"/>
                  <a:pt x="37500" y="52672"/>
                  <a:pt x="37500" y="43638"/>
                </a:cubicBezTo>
                <a:cubicBezTo>
                  <a:pt x="37500" y="34600"/>
                  <a:pt x="47572" y="27272"/>
                  <a:pt x="60000" y="27272"/>
                </a:cubicBezTo>
                <a:cubicBezTo>
                  <a:pt x="72427" y="27272"/>
                  <a:pt x="82500" y="34600"/>
                  <a:pt x="82500" y="43638"/>
                </a:cubicBezTo>
                <a:cubicBezTo>
                  <a:pt x="82500" y="52672"/>
                  <a:pt x="72427" y="60000"/>
                  <a:pt x="60000" y="60000"/>
                </a:cubicBezTo>
                <a:moveTo>
                  <a:pt x="60000" y="21816"/>
                </a:moveTo>
                <a:cubicBezTo>
                  <a:pt x="43427" y="21816"/>
                  <a:pt x="30000" y="31588"/>
                  <a:pt x="30000" y="43638"/>
                </a:cubicBezTo>
                <a:cubicBezTo>
                  <a:pt x="30000" y="55683"/>
                  <a:pt x="43427" y="65455"/>
                  <a:pt x="60000" y="65455"/>
                </a:cubicBezTo>
                <a:cubicBezTo>
                  <a:pt x="76572" y="65455"/>
                  <a:pt x="90000" y="55683"/>
                  <a:pt x="90000" y="43638"/>
                </a:cubicBezTo>
                <a:cubicBezTo>
                  <a:pt x="90000" y="31588"/>
                  <a:pt x="76572" y="21816"/>
                  <a:pt x="60000" y="21816"/>
                </a:cubicBezTo>
                <a:moveTo>
                  <a:pt x="60000" y="111816"/>
                </a:moveTo>
                <a:cubicBezTo>
                  <a:pt x="60000" y="111816"/>
                  <a:pt x="7500" y="76361"/>
                  <a:pt x="7500" y="43638"/>
                </a:cubicBezTo>
                <a:cubicBezTo>
                  <a:pt x="7500" y="22550"/>
                  <a:pt x="31005" y="5455"/>
                  <a:pt x="60000" y="5455"/>
                </a:cubicBezTo>
                <a:cubicBezTo>
                  <a:pt x="88994" y="5455"/>
                  <a:pt x="112500" y="22550"/>
                  <a:pt x="112500" y="43638"/>
                </a:cubicBezTo>
                <a:cubicBezTo>
                  <a:pt x="112500" y="76361"/>
                  <a:pt x="60000" y="111816"/>
                  <a:pt x="60000" y="111816"/>
                </a:cubicBezTo>
                <a:moveTo>
                  <a:pt x="60000" y="0"/>
                </a:moveTo>
                <a:cubicBezTo>
                  <a:pt x="26866" y="0"/>
                  <a:pt x="0" y="19538"/>
                  <a:pt x="0" y="43638"/>
                </a:cubicBezTo>
                <a:cubicBezTo>
                  <a:pt x="0" y="79088"/>
                  <a:pt x="60000" y="120000"/>
                  <a:pt x="60000" y="120000"/>
                </a:cubicBezTo>
                <a:cubicBezTo>
                  <a:pt x="60000" y="120000"/>
                  <a:pt x="120000" y="79088"/>
                  <a:pt x="120000" y="43638"/>
                </a:cubicBezTo>
                <a:cubicBezTo>
                  <a:pt x="120000" y="19538"/>
                  <a:pt x="93133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03" name="Shape 1303"/>
          <p:cNvSpPr/>
          <p:nvPr/>
        </p:nvSpPr>
        <p:spPr>
          <a:xfrm>
            <a:off x="8927536" y="6339125"/>
            <a:ext cx="1037070" cy="10370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927" y="38983"/>
                </a:moveTo>
                <a:cubicBezTo>
                  <a:pt x="61433" y="38483"/>
                  <a:pt x="60750" y="38183"/>
                  <a:pt x="60000" y="38183"/>
                </a:cubicBezTo>
                <a:cubicBezTo>
                  <a:pt x="59250" y="38183"/>
                  <a:pt x="58566" y="38483"/>
                  <a:pt x="58072" y="38983"/>
                </a:cubicBezTo>
                <a:lnTo>
                  <a:pt x="28072" y="66255"/>
                </a:lnTo>
                <a:cubicBezTo>
                  <a:pt x="27577" y="66750"/>
                  <a:pt x="27272" y="67433"/>
                  <a:pt x="27272" y="68183"/>
                </a:cubicBezTo>
                <a:cubicBezTo>
                  <a:pt x="27272" y="69688"/>
                  <a:pt x="28494" y="70911"/>
                  <a:pt x="30000" y="70911"/>
                </a:cubicBezTo>
                <a:cubicBezTo>
                  <a:pt x="30750" y="70911"/>
                  <a:pt x="31433" y="70605"/>
                  <a:pt x="31927" y="70111"/>
                </a:cubicBezTo>
                <a:lnTo>
                  <a:pt x="60000" y="44588"/>
                </a:lnTo>
                <a:lnTo>
                  <a:pt x="88072" y="70111"/>
                </a:lnTo>
                <a:cubicBezTo>
                  <a:pt x="88566" y="70605"/>
                  <a:pt x="89250" y="70911"/>
                  <a:pt x="90000" y="70911"/>
                </a:cubicBezTo>
                <a:cubicBezTo>
                  <a:pt x="91505" y="70911"/>
                  <a:pt x="92727" y="69688"/>
                  <a:pt x="92727" y="68183"/>
                </a:cubicBezTo>
                <a:cubicBezTo>
                  <a:pt x="92727" y="67433"/>
                  <a:pt x="92422" y="66750"/>
                  <a:pt x="91927" y="66255"/>
                </a:cubicBezTo>
                <a:cubicBezTo>
                  <a:pt x="91927" y="66255"/>
                  <a:pt x="61927" y="38983"/>
                  <a:pt x="61927" y="38983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06" name="Shape 1306"/>
          <p:cNvSpPr txBox="1"/>
          <p:nvPr/>
        </p:nvSpPr>
        <p:spPr>
          <a:xfrm>
            <a:off x="2471535" y="9174950"/>
            <a:ext cx="321434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缓存一致性</a:t>
            </a:r>
            <a:endParaRPr lang="en-US" sz="3200">
              <a:solidFill>
                <a:schemeClr val="accen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08" name="Shape 1308"/>
          <p:cNvSpPr txBox="1"/>
          <p:nvPr/>
        </p:nvSpPr>
        <p:spPr>
          <a:xfrm>
            <a:off x="7912411" y="9174950"/>
            <a:ext cx="321434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进程同步</a:t>
            </a:r>
            <a:endParaRPr lang="en-US" sz="3200">
              <a:solidFill>
                <a:schemeClr val="accen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10" name="Shape 1310"/>
          <p:cNvSpPr txBox="1"/>
          <p:nvPr/>
        </p:nvSpPr>
        <p:spPr>
          <a:xfrm>
            <a:off x="13317429" y="9174950"/>
            <a:ext cx="321434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处理器</a:t>
            </a:r>
            <a:r>
              <a:rPr lang="en-US" sz="320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亲和度</a:t>
            </a:r>
            <a:endParaRPr lang="en-US" sz="3200">
              <a:solidFill>
                <a:schemeClr val="accen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12" name="Shape 1312"/>
          <p:cNvSpPr txBox="1"/>
          <p:nvPr/>
        </p:nvSpPr>
        <p:spPr>
          <a:xfrm>
            <a:off x="18758306" y="9174950"/>
            <a:ext cx="321434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系统负载</a:t>
            </a:r>
            <a:r>
              <a:rPr lang="zh-CN" altLang="en-US" sz="320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均衡</a:t>
            </a:r>
            <a:endParaRPr lang="zh-CN" altLang="en-US" sz="3200">
              <a:solidFill>
                <a:schemeClr val="accen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932" name="Shape 3932"/>
          <p:cNvSpPr/>
          <p:nvPr/>
        </p:nvSpPr>
        <p:spPr>
          <a:xfrm>
            <a:off x="14280515" y="6338570"/>
            <a:ext cx="1287780" cy="10502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27" y="38933"/>
                </a:moveTo>
                <a:cubicBezTo>
                  <a:pt x="111144" y="68111"/>
                  <a:pt x="70133" y="107977"/>
                  <a:pt x="60000" y="114100"/>
                </a:cubicBezTo>
                <a:cubicBezTo>
                  <a:pt x="49866" y="107977"/>
                  <a:pt x="8855" y="68111"/>
                  <a:pt x="5672" y="38894"/>
                </a:cubicBezTo>
                <a:cubicBezTo>
                  <a:pt x="5672" y="38894"/>
                  <a:pt x="5455" y="37322"/>
                  <a:pt x="5455" y="35455"/>
                </a:cubicBezTo>
                <a:cubicBezTo>
                  <a:pt x="5455" y="18916"/>
                  <a:pt x="18911" y="5455"/>
                  <a:pt x="35455" y="5455"/>
                </a:cubicBezTo>
                <a:cubicBezTo>
                  <a:pt x="43222" y="5455"/>
                  <a:pt x="50594" y="8433"/>
                  <a:pt x="56222" y="13838"/>
                </a:cubicBezTo>
                <a:lnTo>
                  <a:pt x="58805" y="16327"/>
                </a:lnTo>
                <a:lnTo>
                  <a:pt x="49088" y="38183"/>
                </a:lnTo>
                <a:lnTo>
                  <a:pt x="62727" y="54544"/>
                </a:lnTo>
                <a:lnTo>
                  <a:pt x="51816" y="79088"/>
                </a:lnTo>
                <a:lnTo>
                  <a:pt x="60000" y="92727"/>
                </a:lnTo>
                <a:lnTo>
                  <a:pt x="57955" y="79088"/>
                </a:lnTo>
                <a:lnTo>
                  <a:pt x="68694" y="53011"/>
                </a:lnTo>
                <a:lnTo>
                  <a:pt x="55566" y="37672"/>
                </a:lnTo>
                <a:lnTo>
                  <a:pt x="67050" y="11150"/>
                </a:lnTo>
                <a:cubicBezTo>
                  <a:pt x="72133" y="7472"/>
                  <a:pt x="78200" y="5455"/>
                  <a:pt x="84544" y="5455"/>
                </a:cubicBezTo>
                <a:cubicBezTo>
                  <a:pt x="101088" y="5455"/>
                  <a:pt x="114544" y="18916"/>
                  <a:pt x="114544" y="35455"/>
                </a:cubicBezTo>
                <a:cubicBezTo>
                  <a:pt x="114544" y="37361"/>
                  <a:pt x="114327" y="38933"/>
                  <a:pt x="114327" y="38933"/>
                </a:cubicBezTo>
                <a:moveTo>
                  <a:pt x="120000" y="35455"/>
                </a:moveTo>
                <a:cubicBezTo>
                  <a:pt x="120000" y="15872"/>
                  <a:pt x="104127" y="0"/>
                  <a:pt x="84544" y="0"/>
                </a:cubicBezTo>
                <a:cubicBezTo>
                  <a:pt x="75011" y="0"/>
                  <a:pt x="66372" y="3783"/>
                  <a:pt x="60000" y="9905"/>
                </a:cubicBezTo>
                <a:cubicBezTo>
                  <a:pt x="53627" y="3783"/>
                  <a:pt x="44988" y="0"/>
                  <a:pt x="35455" y="0"/>
                </a:cubicBezTo>
                <a:cubicBezTo>
                  <a:pt x="15872" y="0"/>
                  <a:pt x="0" y="15872"/>
                  <a:pt x="0" y="35455"/>
                </a:cubicBezTo>
                <a:cubicBezTo>
                  <a:pt x="0" y="37733"/>
                  <a:pt x="361" y="40455"/>
                  <a:pt x="250" y="39527"/>
                </a:cubicBezTo>
                <a:cubicBezTo>
                  <a:pt x="4072" y="74550"/>
                  <a:pt x="54750" y="120000"/>
                  <a:pt x="60000" y="120000"/>
                </a:cubicBezTo>
                <a:cubicBezTo>
                  <a:pt x="65250" y="120000"/>
                  <a:pt x="115927" y="74550"/>
                  <a:pt x="119750" y="39527"/>
                </a:cubicBezTo>
                <a:cubicBezTo>
                  <a:pt x="119644" y="40455"/>
                  <a:pt x="120000" y="37733"/>
                  <a:pt x="120000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947" name="Shape 3947"/>
          <p:cNvSpPr/>
          <p:nvPr/>
        </p:nvSpPr>
        <p:spPr>
          <a:xfrm>
            <a:off x="19884390" y="6338570"/>
            <a:ext cx="1003935" cy="1037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8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126983" y="133925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520" y="2880995"/>
            <a:ext cx="10723245" cy="13379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多核情景下</a:t>
            </a:r>
            <a:r>
              <a:rPr lang="en-US" altLang="zh-CN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CPU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如何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实现</a:t>
            </a:r>
            <a:endParaRPr lang="zh-CN" alt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内存共享</a:t>
            </a:r>
            <a:r>
              <a:rPr lang="en-US" altLang="zh-CN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(</a:t>
            </a:r>
            <a:endParaRPr lang="en-US" altLang="zh-CN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3774440" y="5141595"/>
            <a:ext cx="8696325" cy="52781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	为了理解多处理器调度带来的新问题，必须先知道它与单CPU之间的基本区别。区别的核心在于对硬件</a:t>
            </a:r>
            <a:r>
              <a:rPr lang="en-US" sz="28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缓存</a:t>
            </a:r>
            <a:r>
              <a:rPr lang="en-US" sz="2800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（cache）的使用，以及多处理器之间共享数据的方式。</a:t>
            </a:r>
            <a:endParaRPr lang="en-US" sz="2800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	在单CPU系统中，存在多级的硬件缓存，一般来说会让处理器更快地执行程序。缓存是很小但很快的存储设备，通常拥有内存中最热的数据的备份。相比之下，内存很大且拥有所有的数据，但访问速度较慢。</a:t>
            </a:r>
            <a:endParaRPr lang="en-US" sz="2800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475" y="4774565"/>
            <a:ext cx="7010400" cy="6012180"/>
          </a:xfrm>
          <a:prstGeom prst="rect">
            <a:avLst/>
          </a:prstGeom>
        </p:spPr>
      </p:pic>
      <p:sp>
        <p:nvSpPr>
          <p:cNvPr id="276" name="Shape 276"/>
          <p:cNvSpPr txBox="1"/>
          <p:nvPr/>
        </p:nvSpPr>
        <p:spPr>
          <a:xfrm>
            <a:off x="9054877" y="2369412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Background</a:t>
            </a:r>
            <a:r>
              <a:rPr lang="zh-CN" altLang="en-US" sz="2000" b="1">
                <a:solidFill>
                  <a:schemeClr val="dk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：</a:t>
            </a:r>
            <a:r>
              <a:rPr lang="en-US" sz="20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CPU architecture</a:t>
            </a:r>
            <a:endParaRPr lang="en-US" sz="2000" b="1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4968240" y="1833245"/>
            <a:ext cx="14441805" cy="1108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缓存一致性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问题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cache coherence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4309396"/>
            <a:ext cx="17072610" cy="8630285"/>
            <a:chOff x="3276791" y="4309396"/>
            <a:chExt cx="17072610" cy="8630285"/>
          </a:xfrm>
        </p:grpSpPr>
        <p:sp>
          <p:nvSpPr>
            <p:cNvPr id="278" name="Shape 278"/>
            <p:cNvSpPr txBox="1"/>
            <p:nvPr/>
          </p:nvSpPr>
          <p:spPr>
            <a:xfrm>
              <a:off x="4102926" y="4893596"/>
              <a:ext cx="16246475" cy="804608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	事实证明，多CPU的情况下缓存要复杂得多。</a:t>
              </a:r>
              <a:endParaRPr 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	当程序在运行过程中，会将运算需要的数据从主存复制一份到CPU高速缓存中，那么CPU进行计算时就可以从它的高速缓存读取数据和向其中写入数据，当运算结束后，再将高速缓存中的数据刷新到主存当中。</a:t>
              </a:r>
              <a:endParaRPr lang="en-US" sz="2400" b="1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 b="1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	假设一个运行在CPU 1上的程序从内存地址A读取数据。由于不在CPU 1的缓存中，所以系统直接访问内存，得到值D</a:t>
              </a:r>
              <a:r>
                <a:rPr lang="zh-CN" altLang="en-US" sz="2400" b="1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，程序然后修改了地址A处的值，只是将它的缓存更新为新值D'。将数据写回内存比较慢，因此系统（通常）会稍后再做。假设这时操作系统中断了该程序的运行，并将其交给CPU 2，重新读取地址A的数据，由于CPU 2的缓存中并没有该数据，所以会直接从内存中读取，得到了旧值D，而不是正确的值D'。</a:t>
              </a:r>
              <a:endParaRPr lang="zh-CN" altLang="en-US" sz="2400" b="1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endParaRPr lang="zh-CN" altLang="en-US" sz="2400" b="1">
                <a:solidFill>
                  <a:schemeClr val="bg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altLang="zh-CN" sz="2400" b="1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	</a:t>
              </a:r>
              <a:r>
                <a:rPr lang="zh-CN" altLang="en-US" sz="2400" b="1">
                  <a:solidFill>
                    <a:schemeClr val="bg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比如，</a:t>
              </a:r>
              <a:r>
                <a:rPr lang="zh-CN" altLang="en-US" sz="2400" b="1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i</a:t>
              </a:r>
              <a:r>
                <a:rPr lang="en-US" altLang="zh-CN" sz="2400" b="1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 </a:t>
              </a:r>
              <a:r>
                <a:rPr lang="zh-CN" altLang="en-US" sz="2400" b="1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= i+1;比如同时有两个线程执行这段代码，假如初始时i的值为0，那么我们希望两个线程执行完之后i的值变为2。但事实会是这样吗？可能存在下面一种情况：初始时，两个线程分别读取i的值存入各自所在的CPU的高速缓存当中，然后线程1进行加1操作，然后把i的最新值1写入到内存。此时线程2的高速缓存当中i的值还是0，进行加1操作后，i的值为1，然后线程2把i的值写入内存。</a:t>
              </a:r>
              <a:endParaRPr lang="zh-CN" altLang="en-US" sz="2400" b="1">
                <a:solidFill>
                  <a:schemeClr val="bg2"/>
                </a:solidFill>
                <a:latin typeface="Arial Black" panose="020B0A04020102020204" charset="0"/>
                <a:ea typeface="宋体" panose="02010600030101010101" pitchFamily="2" charset="-122"/>
                <a:cs typeface="Arial Black" panose="020B0A04020102020204" charset="0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altLang="zh-CN" sz="2400" b="1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	</a:t>
              </a:r>
              <a:r>
                <a:rPr lang="zh-CN" altLang="en-US" sz="2400" b="1">
                  <a:solidFill>
                    <a:schemeClr val="bg2"/>
                  </a:solidFill>
                  <a:latin typeface="Arial Black" panose="020B0A04020102020204" charset="0"/>
                  <a:ea typeface="宋体" panose="02010600030101010101" pitchFamily="2" charset="-122"/>
                  <a:cs typeface="Arial Black" panose="020B0A04020102020204" charset="0"/>
                  <a:sym typeface="Montserrat" panose="02000505000000020004"/>
                </a:rPr>
                <a:t>最终结果i的值是1，而不是2。这就是著名的缓存一致性问题。通常称这种被多个线程访问的变量为共享变量。</a:t>
              </a:r>
              <a:endParaRPr lang="zh-CN" altLang="en-US" sz="2400" b="1">
                <a:solidFill>
                  <a:schemeClr val="bg2"/>
                </a:solidFill>
                <a:latin typeface="Arial Black" panose="020B0A04020102020204" charset="0"/>
                <a:ea typeface="宋体" panose="02010600030101010101" pitchFamily="2" charset="-122"/>
                <a:cs typeface="Arial Black" panose="020B0A04020102020204" charset="0"/>
                <a:sym typeface="Montserrat" panose="02000505000000020004"/>
              </a:endParaRPr>
            </a:p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endParaRPr lang="zh-CN" altLang="en-US" sz="2400" b="1">
                <a:solidFill>
                  <a:schemeClr val="bg2"/>
                </a:solidFill>
                <a:latin typeface="Arial Black" panose="020B0A04020102020204" charset="0"/>
                <a:ea typeface="宋体" panose="02010600030101010101" pitchFamily="2" charset="-122"/>
                <a:cs typeface="Arial Black" panose="020B0A04020102020204" charset="0"/>
                <a:sym typeface="Montserrat" panose="02000505000000020004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什么是缓存一致性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问题？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sp>
        <p:nvSpPr>
          <p:cNvPr id="2" name="Shape 280"/>
          <p:cNvSpPr/>
          <p:nvPr/>
        </p:nvSpPr>
        <p:spPr>
          <a:xfrm>
            <a:off x="3695891" y="88588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" name="Shape 279"/>
          <p:cNvSpPr txBox="1"/>
          <p:nvPr/>
        </p:nvSpPr>
        <p:spPr>
          <a:xfrm>
            <a:off x="4522756" y="8859171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举个</a:t>
            </a:r>
            <a:r>
              <a:rPr lang="zh-CN" alt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例子</a:t>
            </a:r>
            <a:endParaRPr lang="zh-CN" altLang="en-US" sz="32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如何解决</a:t>
            </a: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缓存一致性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cache coherence</a:t>
            </a:r>
            <a:endParaRPr 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4309396"/>
            <a:ext cx="17072610" cy="3482340"/>
            <a:chOff x="3276791" y="4309396"/>
            <a:chExt cx="17072610" cy="3482340"/>
          </a:xfrm>
        </p:grpSpPr>
        <p:sp>
          <p:nvSpPr>
            <p:cNvPr id="278" name="Shape 278"/>
            <p:cNvSpPr txBox="1"/>
            <p:nvPr/>
          </p:nvSpPr>
          <p:spPr>
            <a:xfrm>
              <a:off x="4102926" y="5041551"/>
              <a:ext cx="16246475" cy="275018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因为CPU和其他部件进行通信都是通过总线来进行的，如果对总线加LOCK锁的话，也就是说阻塞了其他CPU对其它部件访问（如内存），从而使得只能有一个CPU能使用这个变量的内存。比如上面例子中，如果一个线程在执行i = i +1，如果在执行这段代码的过程中，在总线上发出了LOCK锁的信号，那么只有等待这段代码完全执行完毕之后，其他CPU才能从变量i所在的内存读取变量，然后进行相应的操作。这样就解决了缓存不一致的问题。在锁住总线期间，其他CPU无法访问内存，导致效率低下。</a:t>
              </a:r>
              <a:endParaRPr lang="en-US" sz="2400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2926" y="4309396"/>
              <a:ext cx="8494395" cy="5848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总线加LOCK锁的方式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（效率</a:t>
              </a:r>
              <a:r>
                <a:rPr lang="zh-CN" altLang="en-US" sz="3200">
                  <a:solidFill>
                    <a:schemeClr val="dk2"/>
                  </a:solidFill>
                  <a:latin typeface="Montserrat" panose="02000505000000020004"/>
                  <a:ea typeface="宋体" panose="02010600030101010101" pitchFamily="2" charset="-122"/>
                  <a:cs typeface="Montserrat" panose="02000505000000020004"/>
                  <a:sym typeface="Montserrat" panose="02000505000000020004"/>
                </a:rPr>
                <a:t>较低）</a:t>
              </a:r>
              <a:endParaRPr lang="zh-CN" altLang="en-US" sz="3200">
                <a:solidFill>
                  <a:schemeClr val="dk2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3695891" y="8528049"/>
            <a:ext cx="17072610" cy="3234690"/>
            <a:chOff x="3276791" y="4309396"/>
            <a:chExt cx="17072610" cy="3234690"/>
          </a:xfrm>
        </p:grpSpPr>
        <p:sp>
          <p:nvSpPr>
            <p:cNvPr id="282" name="Shape 282"/>
            <p:cNvSpPr txBox="1"/>
            <p:nvPr/>
          </p:nvSpPr>
          <p:spPr>
            <a:xfrm>
              <a:off x="4102926" y="5041551"/>
              <a:ext cx="16246475" cy="25025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bg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该协议保证了每个缓存中使用的共享变量的副本是一致的。它的核心思想是：当CPU向内存写入数据时，如果发现操作的变量时共享变量，即在其他CPU中也存在该变量的副本，会发出信号通知其他CPU将该变量的缓存行置为无效状态，因此当其他CPU需要读取这个变量时，发现自己缓存中缓存该变量的缓存是无效的，那么它就会从内存重新读取。</a:t>
              </a:r>
              <a:endParaRPr lang="en-US" sz="2400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缓存一致性协议</a:t>
              </a:r>
              <a:endParaRPr 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/>
        </p:nvSpPr>
        <p:spPr>
          <a:xfrm>
            <a:off x="0" y="0"/>
            <a:ext cx="24423368" cy="13716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666"/>
                </a:srgbClr>
              </a:gs>
              <a:gs pos="100000">
                <a:srgbClr val="000000">
                  <a:alpha val="6666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40" name="Shape 740"/>
          <p:cNvSpPr txBox="1"/>
          <p:nvPr/>
        </p:nvSpPr>
        <p:spPr>
          <a:xfrm>
            <a:off x="2494280" y="1571625"/>
            <a:ext cx="19879310" cy="37299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跨CPU访问（尤其是写入）共享数据或数据结构时，需要使用互斥原语（比如锁），才能保证正确性。例如，假设多CPU并发访问一个共享队列。如果没有锁，即使有底层一致性协议，并发地从队列增加或删除元素，依然不会得到预期结果。需要用锁来保证数据结构状态更新的原子性。</a:t>
            </a:r>
            <a:endParaRPr lang="en-US" sz="40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40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330348" y="463540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多</a:t>
            </a:r>
            <a:r>
              <a:rPr lang="en-US" altLang="zh-CN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CPU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环境下进程的</a:t>
            </a:r>
            <a:r>
              <a:rPr lang="zh-CN" alt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同步</a:t>
            </a:r>
            <a:endParaRPr lang="zh-CN" altLang="en-US" sz="6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Shape 740"/>
          <p:cNvSpPr txBox="1"/>
          <p:nvPr/>
        </p:nvSpPr>
        <p:spPr>
          <a:xfrm>
            <a:off x="545465" y="5441950"/>
            <a:ext cx="13072110" cy="72097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为了更具体，我们设想这样的代码序列，用于删除共享链表的一个元素，如图所示。假设两个CPU上的不同线程同时进入这个函数。如果线程1执行第一行，会将head的当前值存入它的tmp变量。如果线程2接着也执行第一行，它也会将同样的head值存入它自己的私有tmp变量（tmp在栈上分配，因此每个线程都有自己的私有存储）。因此，两个线程会尝试删除同一个链表头，而不是每个线程移除一个元素，这导致了各种问题（比如在第4行重复释放头元素，以及可能两次返回同一个数据）</a:t>
            </a:r>
            <a:endParaRPr lang="en-US" sz="40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6335" y="5772785"/>
            <a:ext cx="10253980" cy="6547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6550</Words>
  <Application>WPS 演示</Application>
  <PresentationFormat>自定义</PresentationFormat>
  <Paragraphs>281</Paragraphs>
  <Slides>20</Slides>
  <Notes>74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Arial</vt:lpstr>
      <vt:lpstr>Montserrat</vt:lpstr>
      <vt:lpstr>Lato</vt:lpstr>
      <vt:lpstr>Calibri</vt:lpstr>
      <vt:lpstr>微软雅黑</vt:lpstr>
      <vt:lpstr>Arial Unicode MS</vt:lpstr>
      <vt:lpstr>Source Sans Pro</vt:lpstr>
      <vt:lpstr>Arial Black</vt:lpstr>
      <vt:lpstr>Bahnschrift</vt:lpstr>
      <vt:lpstr>Bahnschrift Light Condensed</vt:lpstr>
      <vt:lpstr>Default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张义</cp:lastModifiedBy>
  <cp:revision>1</cp:revision>
  <dcterms:created xsi:type="dcterms:W3CDTF">2021-12-23T12:39:45Z</dcterms:created>
  <dcterms:modified xsi:type="dcterms:W3CDTF">2021-12-23T12:39:45Z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05083521F0A54E00B10E334DAD0A5D43</vt:lpwstr>
  </property>
</Properties>
</file>